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drawings/drawing8.xml" ContentType="application/vnd.openxmlformats-officedocument.drawingml.chartshap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1"/>
  </p:notesMasterIdLst>
  <p:sldIdLst>
    <p:sldId id="256" r:id="rId2"/>
    <p:sldId id="257" r:id="rId3"/>
    <p:sldId id="259" r:id="rId4"/>
    <p:sldId id="260" r:id="rId5"/>
    <p:sldId id="262" r:id="rId6"/>
    <p:sldId id="311" r:id="rId7"/>
    <p:sldId id="269" r:id="rId8"/>
    <p:sldId id="330" r:id="rId9"/>
    <p:sldId id="273" r:id="rId10"/>
    <p:sldId id="300" r:id="rId11"/>
    <p:sldId id="301" r:id="rId12"/>
    <p:sldId id="302" r:id="rId13"/>
    <p:sldId id="276" r:id="rId14"/>
    <p:sldId id="278" r:id="rId15"/>
    <p:sldId id="279" r:id="rId16"/>
    <p:sldId id="312" r:id="rId17"/>
    <p:sldId id="282" r:id="rId18"/>
    <p:sldId id="283" r:id="rId19"/>
    <p:sldId id="284" r:id="rId20"/>
    <p:sldId id="313" r:id="rId21"/>
    <p:sldId id="314" r:id="rId22"/>
    <p:sldId id="280" r:id="rId23"/>
    <p:sldId id="281" r:id="rId24"/>
    <p:sldId id="285" r:id="rId25"/>
    <p:sldId id="288" r:id="rId26"/>
    <p:sldId id="290" r:id="rId27"/>
    <p:sldId id="292" r:id="rId28"/>
    <p:sldId id="293" r:id="rId29"/>
    <p:sldId id="296" r:id="rId3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217C"/>
    <a:srgbClr val="7E0263"/>
    <a:srgbClr val="F707A1"/>
    <a:srgbClr val="00FF00"/>
    <a:srgbClr val="008000"/>
    <a:srgbClr val="FF0066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27F97BB-C833-4FB7-BDE5-3F7075034690}" styleName="Styl z motywem 2 — Ak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Styl z motywem 1 — Ak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97" autoAdjust="0"/>
    <p:restoredTop sz="94406" autoAdjust="0"/>
  </p:normalViewPr>
  <p:slideViewPr>
    <p:cSldViewPr>
      <p:cViewPr varScale="1">
        <p:scale>
          <a:sx n="74" d="100"/>
          <a:sy n="74" d="100"/>
        </p:scale>
        <p:origin x="-130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Arkusz_programu_Microsoft_Excel2221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Arkusz_programu_Microsoft_Excel3332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Arkusz_programu_Microsoft_Excel4443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Arkusz_programu_Microsoft_Excel5554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Arkusz_programu_Microsoft_Excel6665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Arkusz_programu_Microsoft_Excel7776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Arkusz_programu_Microsoft_Excel9997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Arkusz_programu_Microsoft_Excel1212128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313139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4141410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5151511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Arkusz_programu_Microsoft_Excel1616161212.xlsx"/><Relationship Id="rId1" Type="http://schemas.openxmlformats.org/officeDocument/2006/relationships/image" Target="../media/image9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>
        <c:manualLayout>
          <c:layoutTarget val="inner"/>
          <c:xMode val="edge"/>
          <c:yMode val="edge"/>
          <c:x val="7.4527869638280911E-2"/>
          <c:y val="5.0866959415667184E-2"/>
          <c:w val="0.84227223469917312"/>
          <c:h val="0.8982660811686638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dPt>
            <c:idx val="0"/>
            <c:spPr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effectLst>
                <a:outerShdw blurRad="838200" dist="215900" dir="5400000" sx="94000" sy="94000" algn="ctr" rotWithShape="0">
                  <a:srgbClr val="000000">
                    <a:alpha val="13000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spPr>
              <a:gradFill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</c:spPr>
          </c:dPt>
          <c:cat>
            <c:numRef>
              <c:f>Arkusz1!$A$2:$A$5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2011</c:v>
                </c:pt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80</c:v>
                </c:pt>
                <c:pt idx="1">
                  <c:v>20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pl-PL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explosion val="13"/>
          <c:dPt>
            <c:idx val="0"/>
            <c:explosion val="0"/>
            <c:spPr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effectLst>
                <a:outerShdw blurRad="838200" dist="215900" dir="5400000" sx="94000" sy="94000" algn="ctr" rotWithShape="0">
                  <a:srgbClr val="000000">
                    <a:alpha val="13000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explosion val="0"/>
            <c:spPr>
              <a:gradFill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</c:spPr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67.3</c:v>
                </c:pt>
                <c:pt idx="1">
                  <c:v>32.700000000000003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pl-PL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>
        <c:manualLayout>
          <c:layoutTarget val="inner"/>
          <c:xMode val="edge"/>
          <c:yMode val="edge"/>
          <c:x val="8.319989566255423E-2"/>
          <c:y val="5.0866959415667171E-2"/>
          <c:w val="0.84227223469917389"/>
          <c:h val="0.89826608116865736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dPt>
            <c:idx val="0"/>
            <c:spPr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effectLst>
                <a:outerShdw blurRad="838200" dist="215900" dir="5400000" sx="94000" sy="94000" algn="ctr" rotWithShape="0">
                  <a:srgbClr val="000000">
                    <a:alpha val="13000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spPr>
              <a:gradFill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</c:spPr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56.3</c:v>
                </c:pt>
                <c:pt idx="1">
                  <c:v>44.7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pl-PL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dPt>
            <c:idx val="0"/>
            <c:spPr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effectLst>
                <a:outerShdw blurRad="838200" dist="215900" dir="5400000" sx="94000" sy="94000" algn="ctr" rotWithShape="0">
                  <a:srgbClr val="000000">
                    <a:alpha val="13000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spPr>
              <a:gradFill rotWithShape="1">
                <a:gsLst>
                  <a:gs pos="0">
                    <a:schemeClr val="accent3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3">
                      <a:tint val="86000"/>
                      <a:satMod val="115000"/>
                    </a:schemeClr>
                  </a:gs>
                  <a:gs pos="100000">
                    <a:schemeClr val="accent3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hemeClr val="accent3">
                    <a:shade val="9000"/>
                    <a:satMod val="105000"/>
                    <a:alpha val="48000"/>
                  </a:schemeClr>
                </a:outerShdw>
              </a:effectLst>
              <a:scene3d>
                <a:camera prst="orthographicFront" fov="0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1">
                  <c:v>61.5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pl-PL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dPt>
            <c:idx val="0"/>
            <c:spPr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effectLst>
                <a:outerShdw blurRad="838200" dist="215900" dir="5400000" sx="94000" sy="94000" algn="ctr" rotWithShape="0">
                  <a:srgbClr val="000000">
                    <a:alpha val="13000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spPr>
              <a:gradFill rotWithShape="1">
                <a:gsLst>
                  <a:gs pos="0">
                    <a:schemeClr val="accent3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3">
                      <a:tint val="86000"/>
                      <a:satMod val="115000"/>
                    </a:schemeClr>
                  </a:gs>
                  <a:gs pos="100000">
                    <a:schemeClr val="accent3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hemeClr val="accent3">
                    <a:shade val="9000"/>
                    <a:satMod val="105000"/>
                    <a:alpha val="48000"/>
                  </a:schemeClr>
                </a:outerShdw>
              </a:effectLst>
              <a:scene3d>
                <a:camera prst="orthographicFront" fov="0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100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pl-PL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>
        <c:manualLayout>
          <c:layoutTarget val="inner"/>
          <c:xMode val="edge"/>
          <c:yMode val="edge"/>
          <c:x val="8.3199895662554313E-2"/>
          <c:y val="5.0866959415667171E-2"/>
          <c:w val="0.84227223469917489"/>
          <c:h val="0.89826608116865658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dPt>
            <c:idx val="0"/>
            <c:spPr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effectLst>
                <a:outerShdw blurRad="838200" dist="215900" dir="5400000" sx="94000" sy="94000" algn="ctr" rotWithShape="0">
                  <a:srgbClr val="000000">
                    <a:alpha val="13000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spPr>
              <a:gradFill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</c:spPr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48.8</c:v>
                </c:pt>
                <c:pt idx="1">
                  <c:v>65.099999999999994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pl-PL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style val="5"/>
  <c:chart>
    <c:autoTitleDeleted val="1"/>
    <c:view3D>
      <c:rAngAx val="1"/>
    </c:view3D>
    <c:backWall>
      <c:spPr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c:spPr>
    </c:backWall>
    <c:plotArea>
      <c:layout>
        <c:manualLayout>
          <c:layoutTarget val="inner"/>
          <c:xMode val="edge"/>
          <c:yMode val="edge"/>
          <c:x val="0.25595168659473122"/>
          <c:y val="4.0590129274447023E-2"/>
          <c:w val="0.88193557402546907"/>
          <c:h val="0.46804782510826182"/>
        </c:manualLayout>
      </c:layout>
      <c:bar3DChart>
        <c:barDir val="col"/>
        <c:grouping val="clustered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effectLst>
              <a:innerShdw blurRad="63500" dist="50800" dir="18900000">
                <a:prstClr val="black">
                  <a:alpha val="50000"/>
                </a:prstClr>
              </a:innerShdw>
            </a:effectLst>
          </c:spPr>
          <c:dPt>
            <c:idx val="5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7.7160493827161938E-3"/>
                  <c:y val="-2.9368575624082197E-2"/>
                </c:manualLayout>
              </c:layout>
              <c:showVal val="1"/>
            </c:dLbl>
            <c:dLbl>
              <c:idx val="1"/>
              <c:layout>
                <c:manualLayout>
                  <c:x val="7.7160493827161079E-3"/>
                  <c:y val="0.10185665341789836"/>
                </c:manualLayout>
              </c:layout>
              <c:showVal val="1"/>
            </c:dLbl>
            <c:dLbl>
              <c:idx val="2"/>
              <c:layout>
                <c:manualLayout>
                  <c:x val="1.5432098765432261E-3"/>
                  <c:y val="-9.9853157121879768E-2"/>
                </c:manualLayout>
              </c:layout>
              <c:showVal val="1"/>
            </c:dLbl>
            <c:dLbl>
              <c:idx val="3"/>
              <c:layout>
                <c:manualLayout>
                  <c:x val="9.2592592592594183E-3"/>
                  <c:y val="-9.9853157121879768E-2"/>
                </c:manualLayout>
              </c:layout>
              <c:showVal val="1"/>
            </c:dLbl>
            <c:dLbl>
              <c:idx val="4"/>
              <c:layout>
                <c:manualLayout>
                  <c:x val="1.3888888888888938E-2"/>
                  <c:y val="-3.5242290748898682E-2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latin typeface="+mj-lt"/>
                  </a:defRPr>
                </a:pPr>
                <a:endParaRPr lang="pl-PL"/>
              </a:p>
            </c:txPr>
            <c:showVal val="1"/>
          </c:dLbls>
          <c:cat>
            <c:strRef>
              <c:f>Arkusz1!$A$2:$A$7</c:f>
              <c:strCache>
                <c:ptCount val="6"/>
                <c:pt idx="0">
                  <c:v>Policjanci patrolowo-interwencyjni</c:v>
                </c:pt>
                <c:pt idx="1">
                  <c:v>Dzielnicowi</c:v>
                </c:pt>
                <c:pt idx="2">
                  <c:v>OPP</c:v>
                </c:pt>
                <c:pt idx="3">
                  <c:v>Inni policjanci prewencji</c:v>
                </c:pt>
                <c:pt idx="4">
                  <c:v>Policjanci kryminalni</c:v>
                </c:pt>
                <c:pt idx="5">
                  <c:v>Łącznie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2405.9100000000012</c:v>
                </c:pt>
                <c:pt idx="1">
                  <c:v>2714.9900000000002</c:v>
                </c:pt>
                <c:pt idx="2">
                  <c:v>99.43</c:v>
                </c:pt>
                <c:pt idx="3">
                  <c:v>714.5</c:v>
                </c:pt>
                <c:pt idx="4">
                  <c:v>514.59</c:v>
                </c:pt>
                <c:pt idx="5">
                  <c:v>6450</c:v>
                </c:pt>
              </c:numCache>
            </c:numRef>
          </c:val>
        </c:ser>
        <c:shape val="box"/>
        <c:axId val="81206656"/>
        <c:axId val="81208448"/>
        <c:axId val="0"/>
      </c:bar3DChart>
      <c:catAx>
        <c:axId val="81206656"/>
        <c:scaling>
          <c:orientation val="minMax"/>
        </c:scaling>
        <c:axPos val="b"/>
        <c:tickLblPos val="nextTo"/>
        <c:txPr>
          <a:bodyPr rot="-2040000" vert="horz"/>
          <a:lstStyle/>
          <a:p>
            <a:pPr>
              <a:defRPr/>
            </a:pPr>
            <a:endParaRPr lang="pl-PL"/>
          </a:p>
        </c:txPr>
        <c:crossAx val="81208448"/>
        <c:crosses val="autoZero"/>
        <c:auto val="1"/>
        <c:lblAlgn val="ctr"/>
        <c:lblOffset val="100"/>
      </c:catAx>
      <c:valAx>
        <c:axId val="81208448"/>
        <c:scaling>
          <c:orientation val="minMax"/>
        </c:scaling>
        <c:axPos val="l"/>
        <c:majorGridlines/>
        <c:numFmt formatCode="General" sourceLinked="1"/>
        <c:tickLblPos val="nextTo"/>
        <c:crossAx val="81206656"/>
        <c:crosses val="autoZero"/>
        <c:crossBetween val="between"/>
      </c:valAx>
      <c:spPr>
        <a:effectLst>
          <a:glow rad="101600">
            <a:schemeClr val="accent3">
              <a:satMod val="175000"/>
              <a:alpha val="40000"/>
            </a:schemeClr>
          </a:glow>
        </a:effectLst>
      </c:spPr>
    </c:plotArea>
    <c:plotVisOnly val="1"/>
    <c:dispBlanksAs val="gap"/>
  </c:chart>
  <c:txPr>
    <a:bodyPr/>
    <a:lstStyle/>
    <a:p>
      <a:pPr>
        <a:defRPr sz="1800"/>
      </a:pPr>
      <a:endParaRPr lang="pl-PL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view3D>
      <c:perspective val="30"/>
    </c:view3D>
    <c:floor>
      <c:spPr>
        <a:gradFill>
          <a:gsLst>
            <a:gs pos="0">
              <a:srgbClr val="0F6FC6">
                <a:tint val="66000"/>
                <a:satMod val="160000"/>
              </a:srgbClr>
            </a:gs>
            <a:gs pos="50000">
              <a:srgbClr val="0F6FC6">
                <a:tint val="44500"/>
                <a:satMod val="160000"/>
              </a:srgbClr>
            </a:gs>
            <a:gs pos="100000">
              <a:srgbClr val="0F6FC6">
                <a:tint val="23500"/>
                <a:satMod val="160000"/>
              </a:srgbClr>
            </a:gs>
          </a:gsLst>
          <a:lin ang="5400000" scaled="0"/>
        </a:gradFill>
      </c:spPr>
    </c:floor>
    <c:sideWall>
      <c:spPr>
        <a:gradFill>
          <a:gsLst>
            <a:gs pos="0">
              <a:srgbClr val="0F6FC6">
                <a:tint val="66000"/>
                <a:satMod val="160000"/>
              </a:srgbClr>
            </a:gs>
            <a:gs pos="50000">
              <a:srgbClr val="0F6FC6">
                <a:tint val="44500"/>
                <a:satMod val="160000"/>
              </a:srgbClr>
            </a:gs>
            <a:gs pos="100000">
              <a:srgbClr val="0F6FC6">
                <a:tint val="23500"/>
                <a:satMod val="160000"/>
              </a:srgbClr>
            </a:gs>
          </a:gsLst>
          <a:lin ang="5400000" scaled="0"/>
        </a:gradFill>
      </c:spPr>
    </c:sideWall>
    <c:backWall>
      <c:spPr>
        <a:gradFill>
          <a:gsLst>
            <a:gs pos="0">
              <a:srgbClr val="0F6FC6">
                <a:tint val="66000"/>
                <a:satMod val="160000"/>
              </a:srgbClr>
            </a:gs>
            <a:gs pos="50000">
              <a:srgbClr val="0F6FC6">
                <a:tint val="44500"/>
                <a:satMod val="160000"/>
              </a:srgbClr>
            </a:gs>
            <a:gs pos="100000">
              <a:srgbClr val="0F6FC6">
                <a:tint val="23500"/>
                <a:satMod val="160000"/>
              </a:srgb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0.11842021483425692"/>
          <c:y val="0.13125510173628191"/>
          <c:w val="0.72854184893554974"/>
          <c:h val="0.83402518363972866"/>
        </c:manualLayout>
      </c:layout>
      <c:bar3DChart>
        <c:barDir val="col"/>
        <c:grouping val="stacked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rgbClr val="FF0000"/>
            </a:solidFill>
            <a:effectLst>
              <a:outerShdw blurRad="50800" dist="50800" dir="5400000" algn="ctr" rotWithShape="0">
                <a:srgbClr val="FF0066"/>
              </a:outerShdw>
            </a:effectLst>
          </c:spPr>
          <c:dLbls>
            <c:dLbl>
              <c:idx val="0"/>
              <c:layout>
                <c:manualLayout>
                  <c:x val="9.2592592592594045E-3"/>
                  <c:y val="-9.5479215215983182E-2"/>
                </c:manualLayout>
              </c:layout>
              <c:showVal val="1"/>
            </c:dLbl>
            <c:dLbl>
              <c:idx val="1"/>
              <c:layout>
                <c:manualLayout>
                  <c:x val="-1.5432098765432243E-3"/>
                  <c:y val="-0.10126583431998259"/>
                </c:manualLayout>
              </c:layout>
              <c:showVal val="1"/>
            </c:dLbl>
            <c:dLbl>
              <c:idx val="2"/>
              <c:layout>
                <c:manualLayout>
                  <c:x val="1.5432098765432787E-3"/>
                  <c:y val="-0.13309223939197801"/>
                </c:manualLayout>
              </c:layout>
              <c:showVal val="1"/>
            </c:dLbl>
            <c:dLbl>
              <c:idx val="3"/>
              <c:layout>
                <c:manualLayout>
                  <c:x val="1.3888888888889043E-2"/>
                  <c:y val="-0.25461124057595524"/>
                </c:manualLayout>
              </c:layout>
              <c:showVal val="1"/>
            </c:dLbl>
            <c:dLbl>
              <c:idx val="4"/>
              <c:layout>
                <c:manualLayout>
                  <c:x val="6.1728395061728392E-3"/>
                  <c:y val="-0.11283907252798024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latin typeface="+mj-lt"/>
                  </a:defRPr>
                </a:pPr>
                <a:endParaRPr lang="pl-PL"/>
              </a:p>
            </c:txPr>
            <c:showVal val="1"/>
          </c:dLbls>
          <c:cat>
            <c:strRef>
              <c:f>Arkusz1!$A$2:$A$6</c:f>
              <c:strCache>
                <c:ptCount val="5"/>
                <c:pt idx="0">
                  <c:v>Czynny popełnione przez nieletnich</c:v>
                </c:pt>
                <c:pt idx="1">
                  <c:v>Odstąpienia od skierowania do sądu</c:v>
                </c:pt>
                <c:pt idx="2">
                  <c:v>Nałożono mandantów karnych</c:v>
                </c:pt>
                <c:pt idx="3">
                  <c:v>Zastosowano środki pozakarne</c:v>
                </c:pt>
                <c:pt idx="4">
                  <c:v>Skierowano wniosków o ukaranie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22</c:v>
                </c:pt>
                <c:pt idx="1">
                  <c:v>542</c:v>
                </c:pt>
                <c:pt idx="2" formatCode="#,##0">
                  <c:v>4801</c:v>
                </c:pt>
                <c:pt idx="3" formatCode="#,##0">
                  <c:v>5879</c:v>
                </c:pt>
                <c:pt idx="4">
                  <c:v>721</c:v>
                </c:pt>
              </c:numCache>
            </c:numRef>
          </c:val>
        </c:ser>
        <c:shape val="cylinder"/>
        <c:axId val="89350912"/>
        <c:axId val="89352448"/>
        <c:axId val="0"/>
      </c:bar3DChart>
      <c:catAx>
        <c:axId val="89350912"/>
        <c:scaling>
          <c:orientation val="minMax"/>
        </c:scaling>
        <c:axPos val="b"/>
        <c:tickLblPos val="nextTo"/>
        <c:spPr>
          <a:noFill/>
        </c:spPr>
        <c:txPr>
          <a:bodyPr rot="-1080000"/>
          <a:lstStyle/>
          <a:p>
            <a:pPr>
              <a:defRPr/>
            </a:pPr>
            <a:endParaRPr lang="pl-PL"/>
          </a:p>
        </c:txPr>
        <c:crossAx val="89352448"/>
        <c:crosses val="autoZero"/>
        <c:auto val="1"/>
        <c:lblAlgn val="ctr"/>
        <c:lblOffset val="100"/>
      </c:catAx>
      <c:valAx>
        <c:axId val="89352448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8935091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pl-PL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explosion val="12"/>
          <c:dPt>
            <c:idx val="0"/>
            <c:spPr>
              <a:solidFill>
                <a:srgbClr val="00FF00"/>
              </a:solidFill>
              <a:ln>
                <a:solidFill>
                  <a:srgbClr val="FF0000"/>
                </a:solidFill>
              </a:ln>
            </c:spPr>
          </c:dPt>
          <c:dLbls>
            <c:dLbl>
              <c:idx val="0"/>
              <c:layout>
                <c:manualLayout>
                  <c:x val="-0.12855977204238359"/>
                  <c:y val="0.12720993603507694"/>
                </c:manualLayout>
              </c:layout>
              <c:showVal val="1"/>
            </c:dLbl>
            <c:dLbl>
              <c:idx val="5"/>
              <c:layout>
                <c:manualLayout>
                  <c:x val="0.1226161660348012"/>
                  <c:y val="-6.7152347784009608E-2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latin typeface="+mj-lt"/>
                  </a:defRPr>
                </a:pPr>
                <a:endParaRPr lang="pl-PL"/>
              </a:p>
            </c:txPr>
            <c:showVal val="1"/>
            <c:showLeaderLines val="1"/>
          </c:dLbls>
          <c:cat>
            <c:strRef>
              <c:f>Arkusz1!$A$2:$A$7</c:f>
              <c:strCache>
                <c:ptCount val="6"/>
                <c:pt idx="0">
                  <c:v>Wykroczenia w ruchu drogowym</c:v>
                </c:pt>
                <c:pt idx="1">
                  <c:v>Wykroczenia p-ko porz. publicznemu</c:v>
                </c:pt>
                <c:pt idx="2">
                  <c:v>Z ustawy o wych. w trzeźwości</c:v>
                </c:pt>
                <c:pt idx="3">
                  <c:v>P-ko mieniu</c:v>
                </c:pt>
                <c:pt idx="4">
                  <c:v>Obyczajności publicznej</c:v>
                </c:pt>
                <c:pt idx="5">
                  <c:v>Inne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 formatCode="#,##0">
                  <c:v>3949</c:v>
                </c:pt>
                <c:pt idx="1">
                  <c:v>478</c:v>
                </c:pt>
                <c:pt idx="2">
                  <c:v>853</c:v>
                </c:pt>
                <c:pt idx="3">
                  <c:v>267</c:v>
                </c:pt>
                <c:pt idx="4">
                  <c:v>158</c:v>
                </c:pt>
                <c:pt idx="5" formatCode="#,##0">
                  <c:v>6267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6494981530087793"/>
          <c:y val="7.8933129692942403E-2"/>
          <c:w val="0.32579092543987892"/>
          <c:h val="0.85949337010646243"/>
        </c:manualLayout>
      </c:layout>
      <c:txPr>
        <a:bodyPr/>
        <a:lstStyle/>
        <a:p>
          <a:pPr>
            <a:defRPr sz="1400" baseline="0"/>
          </a:pPr>
          <a:endParaRPr lang="pl-PL"/>
        </a:p>
      </c:txPr>
    </c:legend>
    <c:plotVisOnly val="1"/>
    <c:dispBlanksAs val="zero"/>
  </c:chart>
  <c:txPr>
    <a:bodyPr/>
    <a:lstStyle/>
    <a:p>
      <a:pPr>
        <a:defRPr sz="1800"/>
      </a:pPr>
      <a:endParaRPr lang="pl-PL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hart>
    <c:autoTitleDeleted val="1"/>
    <c:view3D>
      <c:rAngAx val="1"/>
    </c:view3D>
    <c:sideWall>
      <c:spPr>
        <a:gradFill>
          <a:gsLst>
            <a:gs pos="0">
              <a:schemeClr val="accent3">
                <a:lumMod val="50000"/>
              </a:schemeClr>
            </a:gs>
            <a:gs pos="50000">
              <a:srgbClr val="0F6FC6">
                <a:tint val="44500"/>
                <a:satMod val="160000"/>
              </a:srgbClr>
            </a:gs>
            <a:gs pos="100000">
              <a:srgbClr val="0F6FC6">
                <a:tint val="23500"/>
                <a:satMod val="160000"/>
              </a:srgbClr>
            </a:gs>
          </a:gsLst>
          <a:lin ang="5400000" scaled="0"/>
        </a:gradFill>
      </c:spPr>
    </c:sideWall>
    <c:backWall>
      <c:spPr>
        <a:gradFill>
          <a:gsLst>
            <a:gs pos="0">
              <a:schemeClr val="accent3">
                <a:lumMod val="50000"/>
              </a:schemeClr>
            </a:gs>
            <a:gs pos="50000">
              <a:srgbClr val="0F6FC6">
                <a:tint val="44500"/>
                <a:satMod val="160000"/>
              </a:srgbClr>
            </a:gs>
            <a:gs pos="100000">
              <a:srgbClr val="0F6FC6">
                <a:tint val="23500"/>
                <a:satMod val="160000"/>
              </a:srgbClr>
            </a:gs>
          </a:gsLst>
          <a:lin ang="5400000" scaled="0"/>
        </a:gradFill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dLbls>
            <c:txPr>
              <a:bodyPr/>
              <a:lstStyle/>
              <a:p>
                <a:pPr>
                  <a:defRPr sz="2000" b="1">
                    <a:solidFill>
                      <a:srgbClr val="FFFF00"/>
                    </a:solidFill>
                    <a:latin typeface="+mj-lt"/>
                  </a:defRPr>
                </a:pPr>
                <a:endParaRPr lang="pl-PL"/>
              </a:p>
            </c:txPr>
            <c:showVal val="1"/>
          </c:dLbls>
          <c:cat>
            <c:numRef>
              <c:f>Arkusz1!$A$2:$A$11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Arkusz1!$B$2:$B$11</c:f>
              <c:numCache>
                <c:formatCode>General</c:formatCode>
                <c:ptCount val="10"/>
                <c:pt idx="0">
                  <c:v>48</c:v>
                </c:pt>
                <c:pt idx="1">
                  <c:v>50</c:v>
                </c:pt>
                <c:pt idx="2">
                  <c:v>50</c:v>
                </c:pt>
                <c:pt idx="3">
                  <c:v>58</c:v>
                </c:pt>
                <c:pt idx="4">
                  <c:v>34</c:v>
                </c:pt>
                <c:pt idx="5">
                  <c:v>51</c:v>
                </c:pt>
                <c:pt idx="6">
                  <c:v>47</c:v>
                </c:pt>
                <c:pt idx="7">
                  <c:v>60</c:v>
                </c:pt>
                <c:pt idx="8">
                  <c:v>65</c:v>
                </c:pt>
                <c:pt idx="9">
                  <c:v>47</c:v>
                </c:pt>
              </c:numCache>
            </c:numRef>
          </c:val>
        </c:ser>
        <c:shape val="cylinder"/>
        <c:axId val="94545024"/>
        <c:axId val="94546560"/>
        <c:axId val="0"/>
      </c:bar3DChart>
      <c:catAx>
        <c:axId val="94545024"/>
        <c:scaling>
          <c:orientation val="minMax"/>
        </c:scaling>
        <c:axPos val="b"/>
        <c:numFmt formatCode="General" sourceLinked="1"/>
        <c:tickLblPos val="nextTo"/>
        <c:crossAx val="94546560"/>
        <c:crosses val="autoZero"/>
        <c:auto val="1"/>
        <c:lblAlgn val="ctr"/>
        <c:lblOffset val="100"/>
      </c:catAx>
      <c:valAx>
        <c:axId val="94546560"/>
        <c:scaling>
          <c:orientation val="minMax"/>
        </c:scaling>
        <c:axPos val="l"/>
        <c:majorGridlines/>
        <c:numFmt formatCode="General" sourceLinked="1"/>
        <c:tickLblPos val="nextTo"/>
        <c:crossAx val="9454502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pl-PL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title>
      <c:tx>
        <c:rich>
          <a:bodyPr/>
          <a:lstStyle/>
          <a:p>
            <a:pPr>
              <a:defRPr/>
            </a:pPr>
            <a:r>
              <a:rPr lang="pl-PL" dirty="0" smtClean="0"/>
              <a:t>Ofiary śmiertelne</a:t>
            </a:r>
            <a:endParaRPr lang="pl-PL" dirty="0"/>
          </a:p>
        </c:rich>
      </c:tx>
      <c:layout/>
    </c:title>
    <c:view3D>
      <c:rAngAx val="1"/>
    </c:view3D>
    <c:sideWall>
      <c:sp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>
          <a:outerShdw blurRad="50800" dist="50800" dir="5400000" algn="ctr" rotWithShape="0">
            <a:schemeClr val="accent6">
              <a:lumMod val="75000"/>
            </a:schemeClr>
          </a:outerShdw>
        </a:effectLst>
      </c:spPr>
    </c:sideWall>
    <c:backWall>
      <c:sp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>
          <a:outerShdw blurRad="50800" dist="50800" dir="5400000" algn="ctr" rotWithShape="0">
            <a:schemeClr val="accent6">
              <a:lumMod val="75000"/>
            </a:schemeClr>
          </a:outerShdw>
        </a:effectLst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Arkusz1!$B$1</c:f>
              <c:strCache>
                <c:ptCount val="1"/>
                <c:pt idx="0">
                  <c:v>Zabici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relaxedInset"/>
            </a:sp3d>
          </c:spPr>
          <c:dLbls>
            <c:txPr>
              <a:bodyPr/>
              <a:lstStyle/>
              <a:p>
                <a:pPr>
                  <a:defRPr sz="2000" baseline="0">
                    <a:solidFill>
                      <a:srgbClr val="FFFF00"/>
                    </a:solidFill>
                  </a:defRPr>
                </a:pPr>
                <a:endParaRPr lang="pl-PL"/>
              </a:p>
            </c:txPr>
            <c:showVal val="1"/>
          </c:dLbls>
          <c:cat>
            <c:numRef>
              <c:f>Arkusz1!$A$2:$A$11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Arkusz1!$B$2:$B$11</c:f>
              <c:numCache>
                <c:formatCode>General</c:formatCode>
                <c:ptCount val="10"/>
                <c:pt idx="0">
                  <c:v>10</c:v>
                </c:pt>
                <c:pt idx="1">
                  <c:v>12</c:v>
                </c:pt>
                <c:pt idx="2">
                  <c:v>17</c:v>
                </c:pt>
                <c:pt idx="3">
                  <c:v>12</c:v>
                </c:pt>
                <c:pt idx="4">
                  <c:v>7</c:v>
                </c:pt>
                <c:pt idx="5">
                  <c:v>7</c:v>
                </c:pt>
                <c:pt idx="6">
                  <c:v>11</c:v>
                </c:pt>
                <c:pt idx="7">
                  <c:v>6</c:v>
                </c:pt>
                <c:pt idx="8">
                  <c:v>10</c:v>
                </c:pt>
                <c:pt idx="9">
                  <c:v>4</c:v>
                </c:pt>
              </c:numCache>
            </c:numRef>
          </c:val>
        </c:ser>
        <c:gapDepth val="36"/>
        <c:shape val="cylinder"/>
        <c:axId val="94653824"/>
        <c:axId val="94680576"/>
        <c:axId val="0"/>
      </c:bar3DChart>
      <c:catAx>
        <c:axId val="94653824"/>
        <c:scaling>
          <c:orientation val="minMax"/>
        </c:scaling>
        <c:axPos val="b"/>
        <c:numFmt formatCode="General" sourceLinked="1"/>
        <c:tickLblPos val="nextTo"/>
        <c:crossAx val="94680576"/>
        <c:crosses val="autoZero"/>
        <c:auto val="1"/>
        <c:lblAlgn val="ctr"/>
        <c:lblOffset val="100"/>
      </c:catAx>
      <c:valAx>
        <c:axId val="94680576"/>
        <c:scaling>
          <c:orientation val="minMax"/>
        </c:scaling>
        <c:axPos val="l"/>
        <c:majorGridlines/>
        <c:numFmt formatCode="General" sourceLinked="1"/>
        <c:tickLblPos val="nextTo"/>
        <c:crossAx val="9465382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pl-PL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hart>
    <c:title>
      <c:layout>
        <c:manualLayout>
          <c:xMode val="edge"/>
          <c:yMode val="edge"/>
          <c:x val="0.44418209876543208"/>
          <c:y val="3.1826405071994426E-2"/>
        </c:manualLayout>
      </c:layout>
    </c:title>
    <c:view3D>
      <c:rAngAx val="1"/>
    </c:view3D>
    <c:sideWall>
      <c:spPr>
        <a:blipFill>
          <a:blip xmlns:r="http://schemas.openxmlformats.org/officeDocument/2006/relationships" r:embed="rId1"/>
          <a:tile tx="0" ty="0" sx="100000" sy="100000" flip="none" algn="tl"/>
        </a:blipFill>
        <a:effectLst>
          <a:outerShdw blurRad="50800" dist="50800" dir="5400000" algn="ctr" rotWithShape="0">
            <a:schemeClr val="accent6">
              <a:lumMod val="75000"/>
            </a:schemeClr>
          </a:outerShdw>
        </a:effectLst>
      </c:spPr>
    </c:sideWall>
    <c:backWall>
      <c:spPr>
        <a:blipFill>
          <a:blip xmlns:r="http://schemas.openxmlformats.org/officeDocument/2006/relationships" r:embed="rId1"/>
          <a:tile tx="0" ty="0" sx="100000" sy="100000" flip="none" algn="tl"/>
        </a:blipFill>
        <a:effectLst>
          <a:outerShdw blurRad="50800" dist="50800" dir="5400000" algn="ctr" rotWithShape="0">
            <a:schemeClr val="accent6">
              <a:lumMod val="75000"/>
            </a:schemeClr>
          </a:outerShdw>
        </a:effectLst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Arkusz1!$B$1</c:f>
              <c:strCache>
                <c:ptCount val="1"/>
                <c:pt idx="0">
                  <c:v>Ranni</c:v>
                </c:pt>
              </c:strCache>
            </c:strRef>
          </c:tx>
          <c:spPr>
            <a:gradFill>
              <a:gsLst>
                <a:gs pos="0">
                  <a:srgbClr val="03D4A8"/>
                </a:gs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 prst="relaxedInset"/>
            </a:sp3d>
          </c:spPr>
          <c:dLbls>
            <c:txPr>
              <a:bodyPr/>
              <a:lstStyle/>
              <a:p>
                <a:pPr>
                  <a:defRPr sz="2000" b="1" baseline="0">
                    <a:solidFill>
                      <a:srgbClr val="FFFF00"/>
                    </a:solidFill>
                    <a:latin typeface="+mj-lt"/>
                  </a:defRPr>
                </a:pPr>
                <a:endParaRPr lang="pl-PL"/>
              </a:p>
            </c:txPr>
            <c:showVal val="1"/>
          </c:dLbls>
          <c:cat>
            <c:numRef>
              <c:f>Arkusz1!$A$2:$A$11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Arkusz1!$B$2:$B$11</c:f>
              <c:numCache>
                <c:formatCode>General</c:formatCode>
                <c:ptCount val="10"/>
                <c:pt idx="0">
                  <c:v>48</c:v>
                </c:pt>
                <c:pt idx="1">
                  <c:v>68</c:v>
                </c:pt>
                <c:pt idx="2">
                  <c:v>47</c:v>
                </c:pt>
                <c:pt idx="3">
                  <c:v>53</c:v>
                </c:pt>
                <c:pt idx="4">
                  <c:v>34</c:v>
                </c:pt>
                <c:pt idx="5">
                  <c:v>51</c:v>
                </c:pt>
                <c:pt idx="6">
                  <c:v>53</c:v>
                </c:pt>
                <c:pt idx="7">
                  <c:v>69</c:v>
                </c:pt>
                <c:pt idx="8">
                  <c:v>73</c:v>
                </c:pt>
                <c:pt idx="9">
                  <c:v>53</c:v>
                </c:pt>
              </c:numCache>
            </c:numRef>
          </c:val>
        </c:ser>
        <c:gapDepth val="36"/>
        <c:shape val="cylinder"/>
        <c:axId val="97760768"/>
        <c:axId val="97762304"/>
        <c:axId val="0"/>
      </c:bar3DChart>
      <c:catAx>
        <c:axId val="97760768"/>
        <c:scaling>
          <c:orientation val="minMax"/>
        </c:scaling>
        <c:axPos val="b"/>
        <c:numFmt formatCode="General" sourceLinked="1"/>
        <c:tickLblPos val="nextTo"/>
        <c:crossAx val="97762304"/>
        <c:crosses val="autoZero"/>
        <c:auto val="1"/>
        <c:lblAlgn val="ctr"/>
        <c:lblOffset val="100"/>
      </c:catAx>
      <c:valAx>
        <c:axId val="97762304"/>
        <c:scaling>
          <c:orientation val="minMax"/>
        </c:scaling>
        <c:axPos val="l"/>
        <c:majorGridlines/>
        <c:numFmt formatCode="General" sourceLinked="1"/>
        <c:tickLblPos val="nextTo"/>
        <c:crossAx val="977607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pl-PL"/>
    </a:p>
  </c:txPr>
  <c:externalData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0.29268</cdr:x>
      <cdr:y>0.62428</cdr:y>
    </cdr:from>
    <cdr:to>
      <cdr:x>0.85366</cdr:x>
      <cdr:y>0.75434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857256" y="1714512"/>
          <a:ext cx="164307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pl-PL" sz="3200" dirty="0" smtClean="0">
              <a:solidFill>
                <a:srgbClr val="7030A0"/>
              </a:solidFill>
              <a:latin typeface="Bodoni MT Black" pitchFamily="18" charset="0"/>
            </a:rPr>
            <a:t>80,0%</a:t>
          </a:r>
          <a:endParaRPr lang="pl-PL" sz="3200" dirty="0">
            <a:solidFill>
              <a:srgbClr val="7030A0"/>
            </a:solidFill>
            <a:latin typeface="Bodoni MT Black" pitchFamily="18" charset="0"/>
          </a:endParaRPr>
        </a:p>
      </cdr:txBody>
    </cdr:sp>
  </cdr:relSizeAnchor>
  <cdr:relSizeAnchor xmlns:cdr="http://schemas.openxmlformats.org/drawingml/2006/chartDrawing">
    <cdr:from>
      <cdr:x>0.53269</cdr:x>
      <cdr:y>0.15482</cdr:y>
    </cdr:from>
    <cdr:to>
      <cdr:x>0.90147</cdr:x>
      <cdr:y>0.46946</cdr:y>
    </cdr:to>
    <cdr:sp macro="" textlink="">
      <cdr:nvSpPr>
        <cdr:cNvPr id="3" name="pole tekstowe 2"/>
        <cdr:cNvSpPr txBox="1"/>
      </cdr:nvSpPr>
      <cdr:spPr>
        <a:xfrm xmlns:a="http://schemas.openxmlformats.org/drawingml/2006/main">
          <a:off x="1560236" y="425208"/>
          <a:ext cx="1080120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0.36585</cdr:x>
      <cdr:y>0.59827</cdr:y>
    </cdr:from>
    <cdr:to>
      <cdr:x>0.95122</cdr:x>
      <cdr:y>0.78035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071570" y="1643074"/>
          <a:ext cx="1714512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pl-PL" sz="2800" dirty="0" smtClean="0">
              <a:solidFill>
                <a:srgbClr val="7030A0"/>
              </a:solidFill>
              <a:latin typeface="Bodoni MT Black" pitchFamily="18" charset="0"/>
            </a:rPr>
            <a:t>67,3%</a:t>
          </a:r>
          <a:endParaRPr lang="pl-PL" sz="2800" dirty="0">
            <a:solidFill>
              <a:srgbClr val="7030A0"/>
            </a:solidFill>
            <a:latin typeface="Bodoni MT Black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0.04878</cdr:x>
      <cdr:y>0.31214</cdr:y>
    </cdr:from>
    <cdr:to>
      <cdr:x>0.63415</cdr:x>
      <cdr:y>0.49422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42876" y="857256"/>
          <a:ext cx="1714524" cy="5000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pl-PL" sz="2800" dirty="0" smtClean="0">
              <a:solidFill>
                <a:srgbClr val="7030A0"/>
              </a:solidFill>
              <a:latin typeface="Bodoni MT Black" pitchFamily="18" charset="0"/>
            </a:rPr>
            <a:t>56,3%</a:t>
          </a:r>
          <a:endParaRPr lang="pl-PL" sz="2800" dirty="0">
            <a:solidFill>
              <a:srgbClr val="7030A0"/>
            </a:solidFill>
            <a:latin typeface="Bodoni MT Black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0.24921</cdr:x>
      <cdr:y>0.24646</cdr:y>
    </cdr:from>
    <cdr:to>
      <cdr:x>0.87132</cdr:x>
      <cdr:y>0.41994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836736" y="712100"/>
          <a:ext cx="2088802" cy="5012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pl-PL" sz="3200" dirty="0" smtClean="0">
              <a:solidFill>
                <a:srgbClr val="7030A0"/>
              </a:solidFill>
              <a:latin typeface="Bodoni MT Black" pitchFamily="18" charset="0"/>
            </a:rPr>
            <a:t>100,0 %</a:t>
          </a:r>
          <a:endParaRPr lang="pl-PL" sz="3200" dirty="0">
            <a:solidFill>
              <a:srgbClr val="7030A0"/>
            </a:solidFill>
            <a:latin typeface="Bodoni MT Black" pitchFamily="18" charset="0"/>
          </a:endParaRPr>
        </a:p>
      </cdr:txBody>
    </cdr:sp>
  </cdr:relSizeAnchor>
  <cdr:relSizeAnchor xmlns:cdr="http://schemas.openxmlformats.org/drawingml/2006/chartDrawing">
    <cdr:from>
      <cdr:x>0.23404</cdr:x>
      <cdr:y>0.54396</cdr:y>
    </cdr:from>
    <cdr:to>
      <cdr:x>0.55319</cdr:x>
      <cdr:y>0.79121</cdr:y>
    </cdr:to>
    <cdr:sp macro="" textlink="">
      <cdr:nvSpPr>
        <cdr:cNvPr id="3" name="pole tekstowe 2"/>
        <cdr:cNvSpPr txBox="1"/>
      </cdr:nvSpPr>
      <cdr:spPr>
        <a:xfrm xmlns:a="http://schemas.openxmlformats.org/drawingml/2006/main">
          <a:off x="785818" y="1571636"/>
          <a:ext cx="1071570" cy="714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0.20631</cdr:x>
      <cdr:y>0.54554</cdr:y>
    </cdr:from>
    <cdr:to>
      <cdr:x>0.82842</cdr:x>
      <cdr:y>0.71902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692720" y="1576196"/>
          <a:ext cx="2088788" cy="5012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pl-PL" sz="3200" dirty="0" smtClean="0">
              <a:solidFill>
                <a:srgbClr val="7030A0"/>
              </a:solidFill>
              <a:latin typeface="Bodoni MT Black" pitchFamily="18" charset="0"/>
            </a:rPr>
            <a:t>100,0 %</a:t>
          </a:r>
          <a:endParaRPr lang="pl-PL" sz="3200" dirty="0">
            <a:solidFill>
              <a:srgbClr val="7030A0"/>
            </a:solidFill>
            <a:latin typeface="Bodoni MT Black" pitchFamily="18" charset="0"/>
          </a:endParaRPr>
        </a:p>
      </cdr:txBody>
    </cdr:sp>
  </cdr:relSizeAnchor>
  <cdr:relSizeAnchor xmlns:cdr="http://schemas.openxmlformats.org/drawingml/2006/chartDrawing">
    <cdr:from>
      <cdr:x>0.23404</cdr:x>
      <cdr:y>0.54396</cdr:y>
    </cdr:from>
    <cdr:to>
      <cdr:x>0.55319</cdr:x>
      <cdr:y>0.79121</cdr:y>
    </cdr:to>
    <cdr:sp macro="" textlink="">
      <cdr:nvSpPr>
        <cdr:cNvPr id="3" name="pole tekstowe 2"/>
        <cdr:cNvSpPr txBox="1"/>
      </cdr:nvSpPr>
      <cdr:spPr>
        <a:xfrm xmlns:a="http://schemas.openxmlformats.org/drawingml/2006/main">
          <a:off x="785818" y="1571636"/>
          <a:ext cx="1071570" cy="714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0.46711</cdr:x>
      <cdr:y>0.28841</cdr:y>
    </cdr:from>
    <cdr:to>
      <cdr:x>0.93754</cdr:x>
      <cdr:y>0.47049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368152" y="792088"/>
          <a:ext cx="1377855" cy="5000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pl-PL" sz="2800" dirty="0" smtClean="0">
              <a:solidFill>
                <a:srgbClr val="7030A0"/>
              </a:solidFill>
              <a:latin typeface="Bodoni MT Black" pitchFamily="18" charset="0"/>
            </a:rPr>
            <a:t>48,8%</a:t>
          </a:r>
          <a:endParaRPr lang="pl-PL" sz="2800" dirty="0">
            <a:solidFill>
              <a:srgbClr val="7030A0"/>
            </a:solidFill>
            <a:latin typeface="Bodoni MT Black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0.05462</cdr:y>
    </cdr:from>
    <cdr:to>
      <cdr:x>0.2025</cdr:x>
      <cdr:y>0.28494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-457200" y="273212"/>
          <a:ext cx="1666528" cy="1152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2000" b="1" dirty="0">
            <a:solidFill>
              <a:schemeClr val="accent1">
                <a:lumMod val="50000"/>
              </a:schemeClr>
            </a:solidFill>
            <a:latin typeface="+mj-lt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0.02604</cdr:x>
      <cdr:y>0.08137</cdr:y>
    </cdr:from>
    <cdr:to>
      <cdr:x>0.32986</cdr:x>
      <cdr:y>0.3255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214314" y="357190"/>
          <a:ext cx="2500330" cy="10715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pl-PL" sz="2000" b="1" dirty="0" smtClean="0">
              <a:solidFill>
                <a:srgbClr val="00B050"/>
              </a:solidFill>
              <a:latin typeface="+mj-lt"/>
            </a:rPr>
            <a:t>W 2012 roku łącznie ujawniono 11 972 wykroczeń </a:t>
          </a:r>
          <a:endParaRPr lang="pl-PL" sz="2000" b="1" dirty="0">
            <a:solidFill>
              <a:srgbClr val="00B050"/>
            </a:solidFill>
            <a:latin typeface="+mj-lt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53B2A-12A9-4212-BCAA-47694A2E3750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F43B3-030D-4C18-A2E9-5A434864F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685818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F43B3-030D-4C18-A2E9-5A434864FAE1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263581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F43B3-030D-4C18-A2E9-5A434864FAE1}" type="slidenum">
              <a:rPr lang="pl-PL" smtClean="0"/>
              <a:pPr/>
              <a:t>20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F43B3-030D-4C18-A2E9-5A434864FAE1}" type="slidenum">
              <a:rPr lang="pl-PL" smtClean="0"/>
              <a:pPr/>
              <a:t>21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F43B3-030D-4C18-A2E9-5A434864FAE1}" type="slidenum">
              <a:rPr lang="pl-PL" smtClean="0"/>
              <a:pPr/>
              <a:t>22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F43B3-030D-4C18-A2E9-5A434864FAE1}" type="slidenum">
              <a:rPr lang="pl-PL" smtClean="0"/>
              <a:pPr/>
              <a:t>29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7D9DC5-5C8C-48CA-AB88-22F8FFE5FC33}" type="datetimeFigureOut">
              <a:rPr lang="pl-PL" smtClean="0"/>
              <a:pPr/>
              <a:t>2013-02-04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9429B2-750B-4F6E-B0C4-63A6CE3630FE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diamond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upload.wikimedia.org/wikipedia/commons/8/8c/POL_policja_korpus_prewencja_COL.sv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upload.wikimedia.org/wikipedia/commons/c/c9/POL_policja_korpus_rd_ARM.sv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upload.wikimedia.org/wikipedia/commons/f/fe/POL_Rani%C5%BC%C3%B3w_COA.svg" TargetMode="External"/><Relationship Id="rId3" Type="http://schemas.openxmlformats.org/officeDocument/2006/relationships/hyperlink" Target="http://upload.wikimedia.org/wikipedia/commons/c/c7/POL_gmina_Cmolas_COA.svg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pload.wikimedia.org/wikipedia/commons/0/07/POL_Dzikowiec_COA.svg" TargetMode="External"/><Relationship Id="rId11" Type="http://schemas.openxmlformats.org/officeDocument/2006/relationships/image" Target="../media/image19.jpeg"/><Relationship Id="rId5" Type="http://schemas.openxmlformats.org/officeDocument/2006/relationships/image" Target="../media/image15.gif"/><Relationship Id="rId10" Type="http://schemas.openxmlformats.org/officeDocument/2006/relationships/image" Target="../media/image18.gif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1285885"/>
          </a:xfrm>
        </p:spPr>
        <p:txBody>
          <a:bodyPr>
            <a:normAutofit/>
          </a:bodyPr>
          <a:lstStyle/>
          <a:p>
            <a:pPr algn="ctr"/>
            <a:r>
              <a:rPr lang="pl-PL" sz="3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KOMENDA POWIATOWA POLICJI </a:t>
            </a:r>
            <a:br>
              <a:rPr lang="pl-PL" sz="3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 KOLBUSZOWEJ</a:t>
            </a:r>
            <a:endParaRPr lang="pl-PL" sz="3600" b="1" i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00166" y="5143512"/>
            <a:ext cx="6400800" cy="1500198"/>
          </a:xfrm>
        </p:spPr>
        <p:txBody>
          <a:bodyPr>
            <a:normAutofit lnSpcReduction="10000"/>
          </a:bodyPr>
          <a:lstStyle/>
          <a:p>
            <a:pPr algn="ctr"/>
            <a:r>
              <a:rPr lang="pl-PL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Ocena stanu bezpieczeństwa </a:t>
            </a:r>
            <a:br>
              <a:rPr lang="pl-PL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i porządku publicznego na terenie powiatu kolbuszowskiego  w 2012r</a:t>
            </a:r>
            <a:endParaRPr lang="pl-PL" sz="3200" b="1" i="1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Mariusz\Pulpit\logo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571612"/>
            <a:ext cx="3514726" cy="3500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4185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pl-PL" sz="2400" b="1" i="1" dirty="0" smtClean="0">
                <a:solidFill>
                  <a:srgbClr val="7E0263"/>
                </a:solidFill>
              </a:rPr>
              <a:t>Powiat kolbuszowski jest jednym z bezpieczniejszych rejonów województwa podkarpackiego. Wskaźnik zagrożenia w 2012 r. przestępczością na 10 tys. mieszkańców wyniósł 124,3 - przy średniej wojewódzkiej 179,2.</a:t>
            </a:r>
            <a:endParaRPr lang="pl-PL" sz="2400" b="1" i="1" dirty="0">
              <a:solidFill>
                <a:srgbClr val="7E0263"/>
              </a:solidFill>
            </a:endParaRP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323528" y="2276872"/>
            <a:ext cx="8548982" cy="419537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l-PL" sz="2400" b="1" i="1" dirty="0" smtClean="0">
                <a:solidFill>
                  <a:srgbClr val="00B050"/>
                </a:solidFill>
                <a:latin typeface="+mj-lt"/>
              </a:rPr>
              <a:t>Procentowy udział przestępstw popełnionych na terenie powiatu kolbuszowskiego na tle województwa podkarpackiego</a:t>
            </a:r>
          </a:p>
          <a:p>
            <a:pPr>
              <a:buNone/>
            </a:pPr>
            <a:endParaRPr lang="pl-PL" sz="2400" b="1" i="1" dirty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78322775"/>
              </p:ext>
            </p:extLst>
          </p:nvPr>
        </p:nvGraphicFramePr>
        <p:xfrm>
          <a:off x="0" y="3356992"/>
          <a:ext cx="9144000" cy="2628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7956"/>
                <a:gridCol w="734499"/>
                <a:gridCol w="545790"/>
                <a:gridCol w="831273"/>
                <a:gridCol w="680132"/>
                <a:gridCol w="755703"/>
                <a:gridCol w="528992"/>
                <a:gridCol w="755703"/>
                <a:gridCol w="528992"/>
                <a:gridCol w="831273"/>
                <a:gridCol w="528992"/>
                <a:gridCol w="755703"/>
                <a:gridCol w="528992"/>
              </a:tblGrid>
              <a:tr h="504055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Ogółem przestępstwa</a:t>
                      </a:r>
                      <a:endParaRPr lang="pl-PL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Przestępstwa kryminalne</a:t>
                      </a:r>
                      <a:endParaRPr lang="pl-PL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anchor="ctr"/>
                </a:tc>
              </a:tr>
              <a:tr h="1296144">
                <a:tc>
                  <a:txBody>
                    <a:bodyPr/>
                    <a:lstStyle/>
                    <a:p>
                      <a:pPr algn="ctr"/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Wszczęte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%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Stwierdzone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%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Wykryte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%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Wszczęte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%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Stwierdzone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%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Wykryte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4217C"/>
                          </a:solidFill>
                        </a:rPr>
                        <a:t>%</a:t>
                      </a:r>
                      <a:endParaRPr lang="pl-PL" sz="1600" b="1" dirty="0">
                        <a:solidFill>
                          <a:srgbClr val="04217C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 smtClean="0">
                          <a:solidFill>
                            <a:srgbClr val="04217C"/>
                          </a:solidFill>
                        </a:rPr>
                        <a:t>KPP </a:t>
                      </a:r>
                    </a:p>
                    <a:p>
                      <a:pPr algn="ctr"/>
                      <a:r>
                        <a:rPr lang="pl-PL" sz="1200" dirty="0" smtClean="0">
                          <a:solidFill>
                            <a:srgbClr val="04217C"/>
                          </a:solidFill>
                        </a:rPr>
                        <a:t>Kolbuszowa</a:t>
                      </a:r>
                      <a:endParaRPr lang="pl-PL" sz="1200" dirty="0">
                        <a:solidFill>
                          <a:srgbClr val="0421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868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2,4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781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2,0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629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2,3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502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2,2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456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1,9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309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2,1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 smtClean="0">
                          <a:solidFill>
                            <a:srgbClr val="04217C"/>
                          </a:solidFill>
                        </a:rPr>
                        <a:t>Podkarpackie</a:t>
                      </a:r>
                      <a:endParaRPr lang="pl-PL" sz="1200" dirty="0">
                        <a:solidFill>
                          <a:srgbClr val="0421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36680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100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38152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100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27786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100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23082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100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24456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100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14541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100</a:t>
                      </a:r>
                      <a:endParaRPr lang="pl-PL" sz="1400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500214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i="1" dirty="0" smtClean="0">
                <a:solidFill>
                  <a:srgbClr val="7030A0"/>
                </a:solidFill>
              </a:rPr>
              <a:t/>
            </a:r>
            <a:br>
              <a:rPr lang="pl-PL" b="1" i="1" dirty="0" smtClean="0">
                <a:solidFill>
                  <a:srgbClr val="7030A0"/>
                </a:solidFill>
              </a:rPr>
            </a:br>
            <a:r>
              <a:rPr lang="pl-PL" b="1" i="1" dirty="0" smtClean="0">
                <a:solidFill>
                  <a:srgbClr val="7030A0"/>
                </a:solidFill>
              </a:rPr>
              <a:t>WYKRYWALNOŚĆ PRZESTĘPSTW</a:t>
            </a:r>
            <a:br>
              <a:rPr lang="pl-PL" b="1" i="1" dirty="0" smtClean="0">
                <a:solidFill>
                  <a:srgbClr val="7030A0"/>
                </a:solidFill>
              </a:rPr>
            </a:br>
            <a:r>
              <a:rPr lang="pl-PL" b="1" i="1" dirty="0" smtClean="0">
                <a:solidFill>
                  <a:srgbClr val="7030A0"/>
                </a:solidFill>
              </a:rPr>
              <a:t>W  2012  ROKU</a:t>
            </a:r>
            <a:endParaRPr lang="pl-PL" b="1" i="1" dirty="0">
              <a:solidFill>
                <a:srgbClr val="7030A0"/>
              </a:solidFill>
            </a:endParaRPr>
          </a:p>
        </p:txBody>
      </p:sp>
      <p:pic>
        <p:nvPicPr>
          <p:cNvPr id="4" name="Symbol zastępczy zawartości 3" descr="map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371" y="2500306"/>
            <a:ext cx="4371753" cy="3091522"/>
          </a:xfrm>
        </p:spPr>
      </p:pic>
      <p:pic>
        <p:nvPicPr>
          <p:cNvPr id="5" name="Symbol zastępczy zawartości 3" descr="ma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248" y="2500306"/>
            <a:ext cx="4312566" cy="3049667"/>
          </a:xfrm>
          <a:prstGeom prst="rect">
            <a:avLst/>
          </a:prstGeo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07154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142976" y="1714488"/>
            <a:ext cx="1714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lgerian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l-PL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OGÓŁEM:</a:t>
            </a:r>
            <a:endParaRPr kumimoji="0" lang="pl-PL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29124" y="1643050"/>
            <a:ext cx="45005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lgerian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l-PL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PRZESTĘPSTWA KRYMINALNE</a:t>
            </a:r>
            <a:endParaRPr kumimoji="0" lang="pl-PL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2052" name="Picture 4" descr="C:\Documents and Settings\Mariusz\Moje dokumenty\Moje obrazy\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5143512"/>
            <a:ext cx="952497" cy="1070738"/>
          </a:xfrm>
          <a:prstGeom prst="rect">
            <a:avLst/>
          </a:prstGeom>
          <a:noFill/>
        </p:spPr>
      </p:pic>
      <p:pic>
        <p:nvPicPr>
          <p:cNvPr id="11" name="Picture 4" descr="C:\Documents and Settings\Mariusz\Moje dokumenty\Moje obrazy\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5072074"/>
            <a:ext cx="952497" cy="1070738"/>
          </a:xfrm>
          <a:prstGeom prst="rect">
            <a:avLst/>
          </a:prstGeom>
          <a:noFill/>
        </p:spPr>
      </p:pic>
      <p:graphicFrame>
        <p:nvGraphicFramePr>
          <p:cNvPr id="12" name="Wykres 11"/>
          <p:cNvGraphicFramePr/>
          <p:nvPr>
            <p:extLst>
              <p:ext uri="{D42A27DB-BD31-4B8C-83A1-F6EECF244321}">
                <p14:modId xmlns="" xmlns:p14="http://schemas.microsoft.com/office/powerpoint/2010/main" val="229521283"/>
              </p:ext>
            </p:extLst>
          </p:nvPr>
        </p:nvGraphicFramePr>
        <p:xfrm>
          <a:off x="1571604" y="2571744"/>
          <a:ext cx="2928958" cy="2746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Wykres 12"/>
          <p:cNvGraphicFramePr/>
          <p:nvPr>
            <p:extLst>
              <p:ext uri="{D42A27DB-BD31-4B8C-83A1-F6EECF244321}">
                <p14:modId xmlns="" xmlns:p14="http://schemas.microsoft.com/office/powerpoint/2010/main" val="441188833"/>
              </p:ext>
            </p:extLst>
          </p:nvPr>
        </p:nvGraphicFramePr>
        <p:xfrm>
          <a:off x="6072198" y="2357430"/>
          <a:ext cx="2928958" cy="2746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pole tekstowe 13"/>
          <p:cNvSpPr txBox="1"/>
          <p:nvPr/>
        </p:nvSpPr>
        <p:spPr>
          <a:xfrm>
            <a:off x="2786050" y="542926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Bodoni MT Black" pitchFamily="18" charset="0"/>
              </a:rPr>
              <a:t>72,2%</a:t>
            </a:r>
            <a:endParaRPr lang="pl-PL" dirty="0">
              <a:latin typeface="Bodoni MT Black" pitchFamily="18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7000892" y="5357826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Bodoni MT Black" pitchFamily="18" charset="0"/>
              </a:rPr>
              <a:t>58,8%</a:t>
            </a:r>
            <a:endParaRPr lang="pl-PL" dirty="0">
              <a:latin typeface="Bodoni MT Black" pitchFamily="18" charset="0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323528" y="57332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7030A0"/>
                </a:solidFill>
                <a:latin typeface="+mj-lt"/>
              </a:rPr>
              <a:t>ROK 2011 – 81,0%</a:t>
            </a:r>
            <a:endParaRPr lang="pl-PL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4788024" y="566124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7030A0"/>
                </a:solidFill>
                <a:latin typeface="+mj-lt"/>
              </a:rPr>
              <a:t>ROK 2011 – 67 %</a:t>
            </a:r>
            <a:endParaRPr lang="pl-PL" b="1" dirty="0">
              <a:solidFill>
                <a:srgbClr val="7030A0"/>
              </a:solidFill>
              <a:latin typeface="+mj-lt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500214"/>
          </a:xfrm>
        </p:spPr>
        <p:txBody>
          <a:bodyPr>
            <a:normAutofit/>
          </a:bodyPr>
          <a:lstStyle/>
          <a:p>
            <a:pPr algn="ctr"/>
            <a:r>
              <a:rPr lang="pl-PL" sz="3100" b="1" i="1" dirty="0" smtClean="0">
                <a:solidFill>
                  <a:srgbClr val="7030A0"/>
                </a:solidFill>
              </a:rPr>
              <a:t>WYKRYWALNOŚĆ  WYBRANYCH PRZESTĘPSTW KRYMINALNYCH</a:t>
            </a:r>
            <a:endParaRPr lang="pl-PL" sz="3100" b="1" i="1" dirty="0">
              <a:solidFill>
                <a:srgbClr val="7030A0"/>
              </a:solidFill>
            </a:endParaRPr>
          </a:p>
        </p:txBody>
      </p:sp>
      <p:pic>
        <p:nvPicPr>
          <p:cNvPr id="4" name="Symbol zastępczy zawartości 3" descr="map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371" y="2500306"/>
            <a:ext cx="4371753" cy="3091522"/>
          </a:xfrm>
        </p:spPr>
      </p:pic>
      <p:pic>
        <p:nvPicPr>
          <p:cNvPr id="5" name="Symbol zastępczy zawartości 3" descr="ma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248" y="2428868"/>
            <a:ext cx="4312566" cy="3049667"/>
          </a:xfrm>
          <a:prstGeom prst="rect">
            <a:avLst/>
          </a:prstGeo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07154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42844" y="1714488"/>
            <a:ext cx="38576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latin typeface="+mj-lt"/>
                <a:ea typeface="Calibri" pitchFamily="34" charset="0"/>
                <a:cs typeface="Times New Roman" pitchFamily="18" charset="0"/>
              </a:rPr>
              <a:t>ROZBÓJ, KRADZIEŻ ROZBÓJNICZA, WYMUSZENIE</a:t>
            </a:r>
            <a:r>
              <a:rPr kumimoji="0" lang="pl-PL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:</a:t>
            </a:r>
            <a:endParaRPr kumimoji="0" lang="pl-PL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29124" y="1857364"/>
            <a:ext cx="42862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lgerian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latin typeface="+mj-lt"/>
                <a:ea typeface="Calibri" pitchFamily="34" charset="0"/>
                <a:cs typeface="Times New Roman" pitchFamily="18" charset="0"/>
              </a:rPr>
              <a:t>KRADZIEŻ Z WŁAMANIEM:</a:t>
            </a:r>
            <a:endParaRPr kumimoji="0" lang="pl-PL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2052" name="Picture 4" descr="C:\Documents and Settings\Mariusz\Moje dokumenty\Moje obrazy\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5143512"/>
            <a:ext cx="952497" cy="1070738"/>
          </a:xfrm>
          <a:prstGeom prst="rect">
            <a:avLst/>
          </a:prstGeom>
          <a:noFill/>
        </p:spPr>
      </p:pic>
      <p:pic>
        <p:nvPicPr>
          <p:cNvPr id="11" name="Picture 4" descr="C:\Documents and Settings\Mariusz\Moje dokumenty\Moje obrazy\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5072074"/>
            <a:ext cx="952497" cy="1070738"/>
          </a:xfrm>
          <a:prstGeom prst="rect">
            <a:avLst/>
          </a:prstGeom>
          <a:noFill/>
        </p:spPr>
      </p:pic>
      <p:graphicFrame>
        <p:nvGraphicFramePr>
          <p:cNvPr id="13" name="Wykres 12"/>
          <p:cNvGraphicFramePr/>
          <p:nvPr>
            <p:extLst>
              <p:ext uri="{D42A27DB-BD31-4B8C-83A1-F6EECF244321}">
                <p14:modId xmlns="" xmlns:p14="http://schemas.microsoft.com/office/powerpoint/2010/main" val="1794888923"/>
              </p:ext>
            </p:extLst>
          </p:nvPr>
        </p:nvGraphicFramePr>
        <p:xfrm>
          <a:off x="6429388" y="2357430"/>
          <a:ext cx="2928958" cy="2746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pole tekstowe 13"/>
          <p:cNvSpPr txBox="1"/>
          <p:nvPr/>
        </p:nvSpPr>
        <p:spPr>
          <a:xfrm>
            <a:off x="2786050" y="542926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Bodoni MT Black" pitchFamily="18" charset="0"/>
              </a:rPr>
              <a:t>83,9%</a:t>
            </a:r>
            <a:endParaRPr lang="pl-PL" dirty="0">
              <a:latin typeface="Bodoni MT Black" pitchFamily="18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7000892" y="5357826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Bodoni MT Black" pitchFamily="18" charset="0"/>
              </a:rPr>
              <a:t>33,8%</a:t>
            </a:r>
            <a:endParaRPr lang="pl-PL" dirty="0">
              <a:latin typeface="Bodoni MT Black" pitchFamily="18" charset="0"/>
            </a:endParaRPr>
          </a:p>
        </p:txBody>
      </p:sp>
      <p:graphicFrame>
        <p:nvGraphicFramePr>
          <p:cNvPr id="16" name="Wykres 15"/>
          <p:cNvGraphicFramePr/>
          <p:nvPr/>
        </p:nvGraphicFramePr>
        <p:xfrm>
          <a:off x="1214414" y="2428868"/>
          <a:ext cx="3357586" cy="2889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pole tekstowe 17"/>
          <p:cNvSpPr txBox="1"/>
          <p:nvPr/>
        </p:nvSpPr>
        <p:spPr>
          <a:xfrm>
            <a:off x="323528" y="580526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7030A0"/>
                </a:solidFill>
                <a:latin typeface="+mj-lt"/>
              </a:rPr>
              <a:t>ROK 2011 – 100,0%</a:t>
            </a:r>
            <a:endParaRPr lang="pl-PL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4788024" y="57332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7030A0"/>
                </a:solidFill>
                <a:latin typeface="+mj-lt"/>
              </a:rPr>
              <a:t>ROK 2011– 40 %</a:t>
            </a:r>
            <a:endParaRPr lang="pl-PL" b="1" dirty="0">
              <a:solidFill>
                <a:srgbClr val="7030A0"/>
              </a:solidFill>
              <a:latin typeface="+mj-lt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500214"/>
          </a:xfrm>
        </p:spPr>
        <p:txBody>
          <a:bodyPr>
            <a:normAutofit/>
          </a:bodyPr>
          <a:lstStyle/>
          <a:p>
            <a:pPr algn="ctr"/>
            <a:r>
              <a:rPr lang="pl-PL" sz="3100" b="1" i="1" dirty="0" smtClean="0">
                <a:solidFill>
                  <a:srgbClr val="7030A0"/>
                </a:solidFill>
              </a:rPr>
              <a:t>WYKRYWALNOŚĆ  WYBRANYCH PRZESTĘPSTW KRYMINALNYCH</a:t>
            </a:r>
            <a:endParaRPr lang="pl-PL" sz="3100" b="1" i="1" dirty="0">
              <a:solidFill>
                <a:srgbClr val="7030A0"/>
              </a:solidFill>
            </a:endParaRPr>
          </a:p>
        </p:txBody>
      </p:sp>
      <p:pic>
        <p:nvPicPr>
          <p:cNvPr id="4" name="Symbol zastępczy zawartości 3" descr="map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371" y="2500306"/>
            <a:ext cx="4371753" cy="3091522"/>
          </a:xfrm>
        </p:spPr>
      </p:pic>
      <p:pic>
        <p:nvPicPr>
          <p:cNvPr id="5" name="Symbol zastępczy zawartości 3" descr="ma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248" y="2428868"/>
            <a:ext cx="4312566" cy="3049667"/>
          </a:xfrm>
          <a:prstGeom prst="rect">
            <a:avLst/>
          </a:prstGeo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07154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42844" y="1714488"/>
            <a:ext cx="38576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USZCZERBEK NA ZDROWIU</a:t>
            </a:r>
            <a:r>
              <a:rPr kumimoji="0" lang="pl-PL" sz="16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:</a:t>
            </a:r>
            <a:endParaRPr kumimoji="0" lang="pl-PL" sz="1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357686" y="1785926"/>
            <a:ext cx="42862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USZKODZENIA MIENIA</a:t>
            </a:r>
            <a:r>
              <a:rPr lang="pl-PL" sz="2000" b="1" i="1" dirty="0" smtClean="0">
                <a:latin typeface="+mj-lt"/>
                <a:ea typeface="Calibri" pitchFamily="34" charset="0"/>
                <a:cs typeface="Times New Roman" pitchFamily="18" charset="0"/>
              </a:rPr>
              <a:t>:</a:t>
            </a:r>
            <a:endParaRPr kumimoji="0" lang="pl-PL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2052" name="Picture 4" descr="C:\Documents and Settings\Mariusz\Moje dokumenty\Moje obrazy\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5143512"/>
            <a:ext cx="952497" cy="1070738"/>
          </a:xfrm>
          <a:prstGeom prst="rect">
            <a:avLst/>
          </a:prstGeom>
          <a:noFill/>
        </p:spPr>
      </p:pic>
      <p:pic>
        <p:nvPicPr>
          <p:cNvPr id="11" name="Picture 4" descr="C:\Documents and Settings\Mariusz\Moje dokumenty\Moje obrazy\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5072074"/>
            <a:ext cx="952497" cy="1070738"/>
          </a:xfrm>
          <a:prstGeom prst="rect">
            <a:avLst/>
          </a:prstGeom>
          <a:noFill/>
        </p:spPr>
      </p:pic>
      <p:graphicFrame>
        <p:nvGraphicFramePr>
          <p:cNvPr id="12" name="Wykres 11"/>
          <p:cNvGraphicFramePr/>
          <p:nvPr>
            <p:extLst>
              <p:ext uri="{D42A27DB-BD31-4B8C-83A1-F6EECF244321}">
                <p14:modId xmlns="" xmlns:p14="http://schemas.microsoft.com/office/powerpoint/2010/main" val="2910275867"/>
              </p:ext>
            </p:extLst>
          </p:nvPr>
        </p:nvGraphicFramePr>
        <p:xfrm>
          <a:off x="1142976" y="2428868"/>
          <a:ext cx="3357586" cy="2889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Wykres 12"/>
          <p:cNvGraphicFramePr/>
          <p:nvPr>
            <p:extLst>
              <p:ext uri="{D42A27DB-BD31-4B8C-83A1-F6EECF244321}">
                <p14:modId xmlns="" xmlns:p14="http://schemas.microsoft.com/office/powerpoint/2010/main" val="3457120271"/>
              </p:ext>
            </p:extLst>
          </p:nvPr>
        </p:nvGraphicFramePr>
        <p:xfrm>
          <a:off x="5796136" y="2420888"/>
          <a:ext cx="2928958" cy="2746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pole tekstowe 13"/>
          <p:cNvSpPr txBox="1"/>
          <p:nvPr/>
        </p:nvSpPr>
        <p:spPr>
          <a:xfrm>
            <a:off x="2786050" y="542926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Bodoni MT Black" pitchFamily="18" charset="0"/>
              </a:rPr>
              <a:t>89,5%</a:t>
            </a:r>
            <a:endParaRPr lang="pl-PL" dirty="0">
              <a:latin typeface="Bodoni MT Black" pitchFamily="18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7000892" y="5357826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Bodoni MT Black" pitchFamily="18" charset="0"/>
              </a:rPr>
              <a:t>34,5%</a:t>
            </a:r>
            <a:endParaRPr lang="pl-PL" dirty="0">
              <a:latin typeface="Bodoni MT Black" pitchFamily="18" charset="0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323528" y="57332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7030A0"/>
                </a:solidFill>
                <a:latin typeface="+mj-lt"/>
              </a:rPr>
              <a:t>ROK 2011 – 93,3%</a:t>
            </a:r>
            <a:endParaRPr lang="pl-PL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4427984" y="57332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7030A0"/>
                </a:solidFill>
                <a:latin typeface="+mj-lt"/>
              </a:rPr>
              <a:t>ROK 2011 – 34,3%</a:t>
            </a:r>
            <a:endParaRPr lang="pl-PL" b="1" dirty="0">
              <a:solidFill>
                <a:srgbClr val="7030A0"/>
              </a:solidFill>
              <a:latin typeface="+mj-lt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47897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 smtClean="0">
                <a:solidFill>
                  <a:schemeClr val="accent1">
                    <a:lumMod val="50000"/>
                  </a:schemeClr>
                </a:solidFill>
              </a:rPr>
              <a:t>Skuteczność poszukiwania osób w 2012 roku</a:t>
            </a:r>
            <a:endParaRPr lang="pl-PL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31298663"/>
              </p:ext>
            </p:extLst>
          </p:nvPr>
        </p:nvGraphicFramePr>
        <p:xfrm>
          <a:off x="323528" y="1196752"/>
          <a:ext cx="8174142" cy="2503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275"/>
                <a:gridCol w="2306663"/>
                <a:gridCol w="1550268"/>
                <a:gridCol w="2254936"/>
              </a:tblGrid>
              <a:tr h="847093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STAN</a:t>
                      </a:r>
                    </a:p>
                    <a:p>
                      <a:pPr algn="ctr"/>
                      <a:r>
                        <a:rPr lang="pl-PL" dirty="0" smtClean="0"/>
                        <a:t>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/>
                        <a:t>liczba poszukiwanych </a:t>
                      </a:r>
                      <a:r>
                        <a:rPr lang="pl-PL" sz="1200" baseline="0" dirty="0" smtClean="0"/>
                        <a:t> l</a:t>
                      </a:r>
                      <a:r>
                        <a:rPr lang="pl-PL" sz="1200" dirty="0" smtClean="0"/>
                        <a:t>istami gończymi</a:t>
                      </a:r>
                    </a:p>
                    <a:p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Liczba poszukiwanych do ustalenia miejsca pobytu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/>
                        <a:t>Liczba osób zaginionych</a:t>
                      </a:r>
                    </a:p>
                    <a:p>
                      <a:endParaRPr lang="pl-PL" sz="1200" dirty="0"/>
                    </a:p>
                  </a:txBody>
                  <a:tcPr/>
                </a:tc>
              </a:tr>
              <a:tr h="809091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j-lt"/>
                        </a:rPr>
                        <a:t>początek 2012</a:t>
                      </a:r>
                      <a:endParaRPr lang="pl-PL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j-lt"/>
                        </a:rPr>
                        <a:t>33</a:t>
                      </a:r>
                      <a:endParaRPr lang="pl-PL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j-lt"/>
                        </a:rPr>
                        <a:t>45</a:t>
                      </a:r>
                      <a:endParaRPr lang="pl-PL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j-lt"/>
                        </a:rPr>
                        <a:t>1</a:t>
                      </a:r>
                      <a:endParaRPr lang="pl-PL" dirty="0">
                        <a:latin typeface="+mj-lt"/>
                      </a:endParaRPr>
                    </a:p>
                  </a:txBody>
                  <a:tcPr anchor="ctr"/>
                </a:tc>
              </a:tr>
              <a:tr h="847093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j-lt"/>
                        </a:rPr>
                        <a:t>koniec 2012</a:t>
                      </a:r>
                      <a:endParaRPr lang="pl-PL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j-lt"/>
                        </a:rPr>
                        <a:t>38</a:t>
                      </a:r>
                      <a:endParaRPr lang="pl-PL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j-lt"/>
                        </a:rPr>
                        <a:t>37</a:t>
                      </a:r>
                      <a:endParaRPr lang="pl-PL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j-lt"/>
                        </a:rPr>
                        <a:t>1</a:t>
                      </a:r>
                      <a:endParaRPr lang="pl-PL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420490" y="3843204"/>
            <a:ext cx="847198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Wskaźnik skuteczności poszukiwań listami gończymi na początek 2012 roku wyniósł 1,14%, a na koniec 2012 roku wyniósł 1,15%</a:t>
            </a:r>
            <a:endParaRPr lang="pl-PL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755576" y="4820959"/>
            <a:ext cx="7776864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l-PL" b="1" dirty="0" smtClean="0">
                <a:solidFill>
                  <a:srgbClr val="002060"/>
                </a:solidFill>
                <a:latin typeface="+mj-lt"/>
              </a:rPr>
              <a:t>W 2012 roku wszczęto 22 poszukiwania listami gończymi, 13 poszukiwań </a:t>
            </a:r>
            <a:br>
              <a:rPr lang="pl-PL" b="1" dirty="0" smtClean="0">
                <a:solidFill>
                  <a:srgbClr val="002060"/>
                </a:solidFill>
                <a:latin typeface="+mj-lt"/>
              </a:rPr>
            </a:br>
            <a:r>
              <a:rPr lang="pl-PL" b="1" dirty="0" smtClean="0">
                <a:solidFill>
                  <a:srgbClr val="002060"/>
                </a:solidFill>
                <a:latin typeface="+mj-lt"/>
              </a:rPr>
              <a:t>do ustalenia miejsca pobytu, oraz 10 poszukiwań za osobami zaginionymi. Zatrzymano 17 osób poszukiwanych listami gończymi, 18 osób poszukiwanych do ustalenia miejsca pobytu i odnaleziono 10 osób zaginionych.</a:t>
            </a:r>
            <a:endParaRPr lang="pl-PL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+mn-lt"/>
              </a:rPr>
              <a:t>PREWENCJA</a:t>
            </a:r>
            <a:endParaRPr lang="pl-PL" dirty="0">
              <a:latin typeface="+mn-lt"/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800" dirty="0" smtClean="0"/>
              <a:t>.</a:t>
            </a:r>
            <a:endParaRPr lang="pl-PL" sz="800" dirty="0"/>
          </a:p>
        </p:txBody>
      </p:sp>
      <p:sp>
        <p:nvSpPr>
          <p:cNvPr id="6" name="Elipsa 5"/>
          <p:cNvSpPr/>
          <p:nvPr/>
        </p:nvSpPr>
        <p:spPr>
          <a:xfrm>
            <a:off x="1857356" y="2143116"/>
            <a:ext cx="5572164" cy="4214842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242" name="Picture 2" descr="Plik:POL policja korpus prewencja COL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2786058"/>
            <a:ext cx="2143128" cy="2857505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8075240" cy="722344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 smtClean="0"/>
              <a:t>ZESTAWIENIE STATYSTYCZNE OSIĄGNIĘTYCH WARTOŚCI DOTYCZĄCYCH CZASU REAKCJI NA ZDARZENIE</a:t>
            </a: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708920"/>
            <a:ext cx="8219256" cy="3615680"/>
          </a:xfrm>
        </p:spPr>
        <p:txBody>
          <a:bodyPr/>
          <a:lstStyle/>
          <a:p>
            <a:pPr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 terenie miejskim policjanci Komendy Powiatowej Policji w Kolbuszowej podjęli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1241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interwencji. </a:t>
            </a:r>
            <a:br>
              <a:rPr lang="pl-PL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Średni czas reakcji na zdarzenie wyniósł </a:t>
            </a:r>
            <a:br>
              <a:rPr lang="pl-PL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6 min. 45 sekund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pl-PL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 terenie wiejskim policjanci podjęli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2526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interwencji. Średni czas reakcji na zdarzenie wyniósł: </a:t>
            </a:r>
            <a:br>
              <a:rPr lang="pl-PL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12 minut 4 sekundy.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4946640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pl-PL" sz="2400" b="1" i="1" dirty="0" smtClean="0">
                <a:solidFill>
                  <a:schemeClr val="accent1">
                    <a:lumMod val="50000"/>
                  </a:schemeClr>
                </a:solidFill>
              </a:rPr>
              <a:t>LICZBA  SKIEROWANYCH  POLICJANTÓW </a:t>
            </a:r>
            <a:br>
              <a:rPr lang="pl-PL" sz="24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sz="2400" b="1" i="1" dirty="0" smtClean="0">
                <a:solidFill>
                  <a:schemeClr val="accent1">
                    <a:lumMod val="50000"/>
                  </a:schemeClr>
                </a:solidFill>
              </a:rPr>
              <a:t>DO  SŁUŻB  PATROLOWYCH i OBCHODOWYCH</a:t>
            </a:r>
            <a:endParaRPr lang="pl-PL" sz="2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78148453"/>
              </p:ext>
            </p:extLst>
          </p:nvPr>
        </p:nvGraphicFramePr>
        <p:xfrm>
          <a:off x="251520" y="1571612"/>
          <a:ext cx="8435280" cy="5286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sz="2800" b="1" i="1" dirty="0" smtClean="0">
                <a:solidFill>
                  <a:schemeClr val="accent1">
                    <a:lumMod val="50000"/>
                  </a:schemeClr>
                </a:solidFill>
              </a:rPr>
              <a:t>ZESTAWIENIE  WYKROCZEŃ UJAWNIONYCH  NA TERENIE  POWIATU  KOLBUSZOWSKIEGO</a:t>
            </a:r>
            <a:endParaRPr lang="pl-PL" sz="2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74013014"/>
              </p:ext>
            </p:extLst>
          </p:nvPr>
        </p:nvGraphicFramePr>
        <p:xfrm>
          <a:off x="500034" y="1928802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sz="3600" b="1" i="1" dirty="0" smtClean="0">
                <a:solidFill>
                  <a:schemeClr val="accent1">
                    <a:lumMod val="50000"/>
                  </a:schemeClr>
                </a:solidFill>
              </a:rPr>
              <a:t>Wybrane kategorie ujawnionych wykroczeń</a:t>
            </a:r>
            <a:endParaRPr lang="pl-PL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92065913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401080" cy="989856"/>
          </a:xfrm>
        </p:spPr>
        <p:txBody>
          <a:bodyPr>
            <a:normAutofit/>
          </a:bodyPr>
          <a:lstStyle/>
          <a:p>
            <a:pPr algn="ctr"/>
            <a:r>
              <a:rPr lang="pl-PL" sz="2800" b="1" i="1" dirty="0" smtClean="0">
                <a:solidFill>
                  <a:schemeClr val="accent1">
                    <a:lumMod val="50000"/>
                  </a:schemeClr>
                </a:solidFill>
              </a:rPr>
              <a:t>W KPP Kolbuszowa w 2012 roku</a:t>
            </a:r>
            <a:br>
              <a:rPr lang="pl-PL" sz="28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sz="2800" b="1" i="1" dirty="0" smtClean="0">
                <a:solidFill>
                  <a:schemeClr val="accent1">
                    <a:lumMod val="50000"/>
                  </a:schemeClr>
                </a:solidFill>
              </a:rPr>
              <a:t> zarejestrowano 84 nieletnich, w tym:</a:t>
            </a:r>
            <a:endParaRPr lang="pl-PL" sz="2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039741147"/>
              </p:ext>
            </p:extLst>
          </p:nvPr>
        </p:nvGraphicFramePr>
        <p:xfrm>
          <a:off x="1571604" y="2143116"/>
          <a:ext cx="53720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2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b="1" kern="1200" dirty="0" smtClean="0">
                          <a:solidFill>
                            <a:srgbClr val="FFC000"/>
                          </a:solidFill>
                          <a:latin typeface="+mj-lt"/>
                          <a:ea typeface="+mn-ea"/>
                          <a:cs typeface="+mn-cs"/>
                        </a:rPr>
                        <a:t>47</a:t>
                      </a:r>
                      <a:r>
                        <a:rPr kumimoji="0" lang="pl-PL" sz="1800" b="1" kern="1200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 sprawców czynów karalnych </a:t>
                      </a:r>
                      <a:endParaRPr lang="pl-PL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071670" y="271462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b="1" kern="1200" smtClean="0">
                          <a:solidFill>
                            <a:srgbClr val="04217C"/>
                          </a:solidFill>
                          <a:latin typeface="+mj-lt"/>
                          <a:ea typeface="+mn-ea"/>
                          <a:cs typeface="+mn-cs"/>
                        </a:rPr>
                        <a:t>37 </a:t>
                      </a:r>
                      <a:r>
                        <a:rPr kumimoji="0" lang="pl-PL" sz="1800" b="1" kern="1200" dirty="0" smtClean="0">
                          <a:solidFill>
                            <a:srgbClr val="04217C"/>
                          </a:solidFill>
                          <a:latin typeface="+mn-lt"/>
                          <a:ea typeface="+mn-ea"/>
                          <a:cs typeface="+mn-cs"/>
                        </a:rPr>
                        <a:t>zagrożonych demoralizacją</a:t>
                      </a:r>
                      <a:endParaRPr lang="pl-PL" dirty="0">
                        <a:solidFill>
                          <a:srgbClr val="04217C"/>
                        </a:solidFill>
                      </a:endParaRPr>
                    </a:p>
                  </a:txBody>
                  <a:tcPr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  <p:sp>
        <p:nvSpPr>
          <p:cNvPr id="8" name="Prostokąt 7"/>
          <p:cNvSpPr/>
          <p:nvPr/>
        </p:nvSpPr>
        <p:spPr>
          <a:xfrm>
            <a:off x="251520" y="3286124"/>
            <a:ext cx="8640960" cy="21431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Na ogólną liczbę 579 podejrzanych, sprawcami czynów karalnych było 47 nieletnich, </a:t>
            </a:r>
            <a:b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co stanowi 8,1 % sprawców wszystkich czynów. Sprawców przestępstw </a:t>
            </a:r>
            <a:b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o charakterze kryminalnym było 275, w tym nieletnich sprawców tych czynów było  45 </a:t>
            </a:r>
            <a:b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co stanowi 16.4 %. </a:t>
            </a:r>
          </a:p>
          <a:p>
            <a:pPr algn="ctr"/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 7 wybranych kategoriach nieletni popełniający te przestępstwa stanowili  5,5%</a:t>
            </a:r>
            <a:endParaRPr lang="pl-PL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2800" b="1" i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Programy prewencyjne i akcje </a:t>
            </a:r>
            <a:br>
              <a:rPr lang="pl-PL" sz="2800" b="1" i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pl-PL" sz="2800" b="1" i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prowadzone na terenie powiatu kolbuszowskiego</a:t>
            </a:r>
            <a:endParaRPr lang="pl-PL" sz="2800" b="1" i="1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389120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pl-PL" dirty="0" smtClean="0">
              <a:latin typeface="Algerian" pitchFamily="82" charset="0"/>
            </a:endParaRPr>
          </a:p>
          <a:p>
            <a:endParaRPr lang="pl-PL" dirty="0" smtClean="0">
              <a:latin typeface="Algerian" pitchFamily="82" charset="0"/>
            </a:endParaRPr>
          </a:p>
          <a:p>
            <a:r>
              <a:rPr lang="pl-PL" dirty="0" smtClean="0">
                <a:latin typeface="+mj-lt"/>
              </a:rPr>
              <a:t>Program prewencyjny „Razem bezpieczniej”.</a:t>
            </a:r>
          </a:p>
          <a:p>
            <a:r>
              <a:rPr lang="pl-PL" dirty="0" smtClean="0">
                <a:latin typeface="+mj-lt"/>
              </a:rPr>
              <a:t>Program prewencyjny „ Stop Patologiom”.</a:t>
            </a:r>
          </a:p>
          <a:p>
            <a:r>
              <a:rPr lang="pl-PL" dirty="0" smtClean="0">
                <a:latin typeface="+mj-lt"/>
              </a:rPr>
              <a:t>Program prewencyjny „Bezpieczny senior”</a:t>
            </a:r>
          </a:p>
          <a:p>
            <a:r>
              <a:rPr lang="pl-PL" dirty="0"/>
              <a:t>Program </a:t>
            </a:r>
            <a:r>
              <a:rPr lang="pl-PL" dirty="0" smtClean="0"/>
              <a:t>prewencyjny „Ostrożnie pies”</a:t>
            </a:r>
            <a:endParaRPr lang="pl-PL" dirty="0" smtClean="0">
              <a:latin typeface="+mj-lt"/>
            </a:endParaRPr>
          </a:p>
          <a:p>
            <a:r>
              <a:rPr lang="pl-PL" dirty="0" smtClean="0">
                <a:latin typeface="+mj-lt"/>
              </a:rPr>
              <a:t>Kampania społeczno – informacyjna </a:t>
            </a:r>
          </a:p>
          <a:p>
            <a:pPr>
              <a:buNone/>
            </a:pPr>
            <a:r>
              <a:rPr lang="pl-PL" dirty="0" smtClean="0">
                <a:latin typeface="+mj-lt"/>
              </a:rPr>
              <a:t>    „Bezpieczne wakacje 2012” i „Bezpieczne Ferie 2012”</a:t>
            </a:r>
          </a:p>
          <a:p>
            <a:pPr>
              <a:buNone/>
            </a:pPr>
            <a:endParaRPr lang="pl-PL" dirty="0" smtClean="0">
              <a:latin typeface="+mj-lt"/>
            </a:endParaRPr>
          </a:p>
          <a:p>
            <a:pPr>
              <a:buNone/>
            </a:pPr>
            <a:endParaRPr lang="pl-PL" dirty="0" smtClean="0">
              <a:latin typeface="+mj-lt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RUCH  DROGOWY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1714480" y="2357430"/>
          <a:ext cx="5729270" cy="350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9270"/>
              </a:tblGrid>
              <a:tr h="3500462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pic>
        <p:nvPicPr>
          <p:cNvPr id="1026" name="Picture 2" descr="Plik:POL policja korpus rd ARM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3000372"/>
            <a:ext cx="3429000" cy="219075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58177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l-PL" sz="2800" b="1" dirty="0" smtClean="0">
                <a:latin typeface="+mj-lt"/>
              </a:rPr>
              <a:t>Ogólne  dane  o  wypadkach  i  ich  ofiarach</a:t>
            </a:r>
            <a:endParaRPr lang="pl-PL" sz="2800" b="1" dirty="0">
              <a:latin typeface="+mj-lt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142844" y="1714488"/>
          <a:ext cx="3429024" cy="77945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29024"/>
              </a:tblGrid>
              <a:tr h="779457">
                <a:tc>
                  <a:txBody>
                    <a:bodyPr/>
                    <a:lstStyle/>
                    <a:p>
                      <a:r>
                        <a:rPr lang="pl-PL" dirty="0" smtClean="0"/>
                        <a:t>Na terenie powiatu kolbuszowskiego zaistniało: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32700437"/>
              </p:ext>
            </p:extLst>
          </p:nvPr>
        </p:nvGraphicFramePr>
        <p:xfrm>
          <a:off x="4500562" y="1714488"/>
          <a:ext cx="400052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28"/>
              </a:tblGrid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pl-PL" sz="2400" baseline="0" dirty="0" smtClean="0"/>
                        <a:t> </a:t>
                      </a:r>
                      <a:r>
                        <a:rPr lang="pl-PL" sz="2400" baseline="0" dirty="0" smtClean="0">
                          <a:latin typeface="+mj-lt"/>
                        </a:rPr>
                        <a:t> 4</a:t>
                      </a:r>
                      <a:r>
                        <a:rPr lang="pl-PL" baseline="0" dirty="0" smtClean="0"/>
                        <a:t> osoby poniosły śmierć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pl-PL" sz="2400" baseline="0" dirty="0" smtClean="0">
                          <a:latin typeface="+mj-lt"/>
                        </a:rPr>
                        <a:t>  53</a:t>
                      </a:r>
                      <a:r>
                        <a:rPr lang="pl-PL" baseline="0" dirty="0" smtClean="0">
                          <a:latin typeface="+mj-lt"/>
                        </a:rPr>
                        <a:t> </a:t>
                      </a:r>
                      <a:r>
                        <a:rPr lang="pl-PL" baseline="0" dirty="0" smtClean="0"/>
                        <a:t>osoby doznały obrażeń ciała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91369703"/>
              </p:ext>
            </p:extLst>
          </p:nvPr>
        </p:nvGraphicFramePr>
        <p:xfrm>
          <a:off x="4500562" y="2643182"/>
          <a:ext cx="2701623" cy="534256"/>
        </p:xfrm>
        <a:graphic>
          <a:graphicData uri="http://schemas.openxmlformats.org/drawingml/2006/table">
            <a:tbl>
              <a:tblPr>
                <a:tableStyleId>{327F97BB-C833-4FB7-BDE5-3F7075034690}</a:tableStyleId>
              </a:tblPr>
              <a:tblGrid>
                <a:gridCol w="2701623"/>
              </a:tblGrid>
              <a:tr h="534256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C00000"/>
                          </a:solidFill>
                          <a:latin typeface="+mj-lt"/>
                        </a:rPr>
                        <a:t>389</a:t>
                      </a:r>
                      <a:r>
                        <a:rPr lang="pl-PL" b="1" dirty="0" smtClean="0">
                          <a:solidFill>
                            <a:srgbClr val="C00000"/>
                          </a:solidFill>
                        </a:rPr>
                        <a:t> kolizji </a:t>
                      </a:r>
                      <a:endParaRPr lang="pl-PL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263367"/>
              </p:ext>
            </p:extLst>
          </p:nvPr>
        </p:nvGraphicFramePr>
        <p:xfrm>
          <a:off x="4500562" y="1071546"/>
          <a:ext cx="2857520" cy="42332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857520"/>
              </a:tblGrid>
              <a:tr h="423328">
                <a:tc>
                  <a:txBody>
                    <a:bodyPr/>
                    <a:lstStyle/>
                    <a:p>
                      <a:pPr algn="ctr"/>
                      <a:r>
                        <a:rPr lang="pl-PL" b="1" baseline="0" dirty="0" smtClean="0">
                          <a:solidFill>
                            <a:srgbClr val="C00000"/>
                          </a:solidFill>
                          <a:latin typeface="+mj-lt"/>
                        </a:rPr>
                        <a:t>47 </a:t>
                      </a:r>
                      <a:r>
                        <a:rPr lang="pl-PL" b="1" dirty="0" smtClean="0">
                          <a:solidFill>
                            <a:srgbClr val="C00000"/>
                          </a:solidFill>
                        </a:rPr>
                        <a:t>wypadków drogowych</a:t>
                      </a:r>
                      <a:endParaRPr lang="pl-PL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Wygięta strzałka 16"/>
          <p:cNvSpPr/>
          <p:nvPr/>
        </p:nvSpPr>
        <p:spPr>
          <a:xfrm>
            <a:off x="2285984" y="1214422"/>
            <a:ext cx="2071702" cy="35719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9" name="Strzałka wygięta w górę 18"/>
          <p:cNvSpPr/>
          <p:nvPr/>
        </p:nvSpPr>
        <p:spPr>
          <a:xfrm rot="5400000">
            <a:off x="3321835" y="1893083"/>
            <a:ext cx="357190" cy="185738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64713892"/>
              </p:ext>
            </p:extLst>
          </p:nvPr>
        </p:nvGraphicFramePr>
        <p:xfrm>
          <a:off x="1071538" y="3786190"/>
          <a:ext cx="421484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4842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 porównaniu do roku 2011</a:t>
                      </a:r>
                      <a:r>
                        <a:rPr lang="pl-PL" baseline="0" dirty="0" smtClean="0"/>
                        <a:t>: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4931931"/>
              </p:ext>
            </p:extLst>
          </p:nvPr>
        </p:nvGraphicFramePr>
        <p:xfrm>
          <a:off x="3786182" y="5000636"/>
          <a:ext cx="5357818" cy="1584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57818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400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Zmniejszyła</a:t>
                      </a:r>
                      <a:r>
                        <a:rPr lang="pl-PL" sz="1400" baseline="0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 się </a:t>
                      </a:r>
                      <a:r>
                        <a:rPr lang="pl-PL" sz="1400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o 18 ilość wypadków drogowych.</a:t>
                      </a:r>
                    </a:p>
                    <a:p>
                      <a:r>
                        <a:rPr lang="pl-PL" sz="1400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Liczba ofiar śmiertelnych</a:t>
                      </a:r>
                      <a:r>
                        <a:rPr lang="pl-PL" sz="1400" baseline="0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 spadła</a:t>
                      </a:r>
                      <a:r>
                        <a:rPr lang="pl-PL" sz="1400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 o 6 osób.</a:t>
                      </a:r>
                    </a:p>
                    <a:p>
                      <a:r>
                        <a:rPr lang="pl-PL" sz="1400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Zmniejszyła się ilość rannych w wypadkach o 20 osób.</a:t>
                      </a:r>
                    </a:p>
                    <a:p>
                      <a:r>
                        <a:rPr lang="pl-PL" sz="1400" baseline="0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Odnotowano o 26 kolizji drogowych mniej.</a:t>
                      </a:r>
                    </a:p>
                    <a:p>
                      <a:r>
                        <a:rPr lang="pl-PL" sz="1400" baseline="0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Sprawcami 8 wypadków drogowych były osoby </a:t>
                      </a:r>
                      <a:br>
                        <a:rPr lang="pl-PL" sz="1400" baseline="0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</a:br>
                      <a:r>
                        <a:rPr lang="pl-PL" sz="1400" baseline="0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w stanie nietrzeźwości</a:t>
                      </a:r>
                      <a:endParaRPr lang="pl-PL" sz="1400" dirty="0">
                        <a:solidFill>
                          <a:srgbClr val="C00000"/>
                        </a:solidFill>
                        <a:latin typeface="Arial Black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3" name="Wygięta strzałka 12"/>
          <p:cNvSpPr/>
          <p:nvPr/>
        </p:nvSpPr>
        <p:spPr>
          <a:xfrm rot="5400000">
            <a:off x="7322363" y="1321579"/>
            <a:ext cx="500066" cy="28575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pic>
        <p:nvPicPr>
          <p:cNvPr id="49154" name="Picture 2" descr="C:\Documents and Settings\Mariusz\Moje dokumenty\Moje obrazy\Nowy folder\kg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95825"/>
            <a:ext cx="3843081" cy="2162175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329642" cy="653234"/>
          </a:xfrm>
        </p:spPr>
        <p:txBody>
          <a:bodyPr>
            <a:normAutofit/>
          </a:bodyPr>
          <a:lstStyle/>
          <a:p>
            <a:pPr algn="ctr"/>
            <a:r>
              <a:rPr lang="pl-PL" sz="3200" dirty="0" smtClean="0">
                <a:solidFill>
                  <a:schemeClr val="accent1">
                    <a:lumMod val="50000"/>
                  </a:schemeClr>
                </a:solidFill>
              </a:rPr>
              <a:t>Ilość wypadków w poszczególnych gminach</a:t>
            </a:r>
            <a:endParaRPr lang="pl-PL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099" name="Picture 3" descr="C:\Documents and Settings\Mariusz\Moje dokumenty\Moje obrazy\Mapy\powiat_kolbuszowsk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58" y="1196752"/>
            <a:ext cx="7786742" cy="5505674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4067944" y="2276872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rgbClr val="FF0000"/>
                </a:solidFill>
                <a:latin typeface="+mj-lt"/>
              </a:rPr>
              <a:t>7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3929058" y="5078709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FF0000"/>
                </a:solidFill>
                <a:latin typeface="+mj-lt"/>
              </a:rPr>
              <a:t>2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4750595" y="3612320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rgbClr val="FF0000"/>
                </a:solidFill>
                <a:latin typeface="+mj-lt"/>
              </a:rPr>
              <a:t>7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143636" y="3929066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rgbClr val="FF0000"/>
                </a:solidFill>
                <a:latin typeface="+mj-lt"/>
              </a:rPr>
              <a:t>3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7358082" y="428625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>
                <a:solidFill>
                  <a:srgbClr val="FF0000"/>
                </a:solidFill>
                <a:latin typeface="+mj-lt"/>
              </a:rPr>
              <a:t>9</a:t>
            </a:r>
            <a:endParaRPr lang="pl-PL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5143504" y="4786322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>
                <a:solidFill>
                  <a:srgbClr val="FF0000"/>
                </a:solidFill>
                <a:latin typeface="+mj-lt"/>
              </a:rPr>
              <a:t>19</a:t>
            </a:r>
            <a:endParaRPr lang="pl-PL" sz="3200" b="1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32817230"/>
              </p:ext>
            </p:extLst>
          </p:nvPr>
        </p:nvGraphicFramePr>
        <p:xfrm>
          <a:off x="0" y="1124744"/>
          <a:ext cx="3781083" cy="1137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196"/>
                <a:gridCol w="986211"/>
                <a:gridCol w="826556"/>
                <a:gridCol w="1080120"/>
              </a:tblGrid>
              <a:tr h="723741"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+mj-lt"/>
                        </a:rPr>
                        <a:t>Droga </a:t>
                      </a:r>
                    </a:p>
                    <a:p>
                      <a:r>
                        <a:rPr lang="pl-PL" dirty="0" smtClean="0">
                          <a:latin typeface="+mj-lt"/>
                        </a:rPr>
                        <a:t>K 9</a:t>
                      </a:r>
                      <a:endParaRPr lang="pl-PL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+mj-lt"/>
                        </a:rPr>
                        <a:t>Droga </a:t>
                      </a:r>
                    </a:p>
                    <a:p>
                      <a:r>
                        <a:rPr lang="pl-PL" dirty="0" smtClean="0">
                          <a:latin typeface="+mj-lt"/>
                        </a:rPr>
                        <a:t>W 875</a:t>
                      </a:r>
                      <a:endParaRPr lang="pl-PL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+mj-lt"/>
                        </a:rPr>
                        <a:t>Droga </a:t>
                      </a:r>
                    </a:p>
                    <a:p>
                      <a:r>
                        <a:rPr lang="pl-PL" dirty="0" smtClean="0">
                          <a:latin typeface="+mj-lt"/>
                        </a:rPr>
                        <a:t>W 987</a:t>
                      </a:r>
                      <a:endParaRPr lang="pl-PL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latin typeface="+mj-lt"/>
                        </a:rPr>
                        <a:t>Droga</a:t>
                      </a:r>
                    </a:p>
                    <a:p>
                      <a:r>
                        <a:rPr lang="pl-PL" dirty="0" smtClean="0">
                          <a:latin typeface="+mj-lt"/>
                        </a:rPr>
                        <a:t>W 872</a:t>
                      </a:r>
                      <a:endParaRPr lang="pl-PL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13567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16</a:t>
                      </a:r>
                      <a:endParaRPr lang="pl-PL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8</a:t>
                      </a:r>
                      <a:endParaRPr lang="pl-PL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2</a:t>
                      </a:r>
                      <a:endParaRPr lang="pl-PL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04217C"/>
                          </a:solidFill>
                          <a:latin typeface="+mj-lt"/>
                        </a:rPr>
                        <a:t>0</a:t>
                      </a:r>
                      <a:endParaRPr lang="pl-PL" b="1" dirty="0">
                        <a:solidFill>
                          <a:srgbClr val="04217C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sz="2800" b="1" i="1" dirty="0" smtClean="0">
                <a:solidFill>
                  <a:schemeClr val="accent1">
                    <a:lumMod val="50000"/>
                  </a:schemeClr>
                </a:solidFill>
              </a:rPr>
              <a:t>Wypadki  drogowe  w  powiecie  kolbuszowskim </a:t>
            </a:r>
            <a:br>
              <a:rPr lang="pl-PL" sz="28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sz="2800" b="1" i="1" dirty="0" smtClean="0">
                <a:solidFill>
                  <a:schemeClr val="accent1">
                    <a:lumMod val="50000"/>
                  </a:schemeClr>
                </a:solidFill>
              </a:rPr>
              <a:t>w  latach  2003 - 2012</a:t>
            </a:r>
            <a:endParaRPr lang="pl-PL" sz="2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81742837"/>
              </p:ext>
            </p:extLst>
          </p:nvPr>
        </p:nvGraphicFramePr>
        <p:xfrm>
          <a:off x="251520" y="1935163"/>
          <a:ext cx="8640960" cy="4662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sz="3200" b="1" i="1" dirty="0" smtClean="0">
                <a:solidFill>
                  <a:schemeClr val="accent1">
                    <a:lumMod val="50000"/>
                  </a:schemeClr>
                </a:solidFill>
              </a:rPr>
              <a:t>Skutki  wypadków  drogowych  w  powiecie kolbuszowskim  w  latach  2003-2012</a:t>
            </a:r>
            <a:endParaRPr lang="pl-PL" sz="32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51763869"/>
              </p:ext>
            </p:extLst>
          </p:nvPr>
        </p:nvGraphicFramePr>
        <p:xfrm>
          <a:off x="357158" y="1857364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13919774"/>
              </p:ext>
            </p:extLst>
          </p:nvPr>
        </p:nvGraphicFramePr>
        <p:xfrm>
          <a:off x="251520" y="1124744"/>
          <a:ext cx="864096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48979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b="1" dirty="0" smtClean="0">
                <a:solidFill>
                  <a:schemeClr val="accent1">
                    <a:lumMod val="50000"/>
                  </a:schemeClr>
                </a:solidFill>
              </a:rPr>
              <a:t>Nietrzeźwość kierujących</a:t>
            </a:r>
            <a:endParaRPr lang="pl-PL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32621267"/>
              </p:ext>
            </p:extLst>
          </p:nvPr>
        </p:nvGraphicFramePr>
        <p:xfrm>
          <a:off x="428592" y="1935161"/>
          <a:ext cx="8072496" cy="3801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062"/>
                <a:gridCol w="1009062"/>
                <a:gridCol w="1009062"/>
                <a:gridCol w="1009062"/>
                <a:gridCol w="1009062"/>
                <a:gridCol w="1009062"/>
                <a:gridCol w="1009062"/>
                <a:gridCol w="1009062"/>
              </a:tblGrid>
              <a:tr h="950387">
                <a:tc gridSpan="4"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j-lt"/>
                        </a:rPr>
                        <a:t>Ogółem</a:t>
                      </a:r>
                      <a:endParaRPr lang="pl-PL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>
                        <a:latin typeface="+mj-lt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j-lt"/>
                        </a:rPr>
                        <a:t>W tym policjanci</a:t>
                      </a:r>
                      <a:r>
                        <a:rPr lang="pl-PL" baseline="0" dirty="0" smtClean="0">
                          <a:latin typeface="+mj-lt"/>
                        </a:rPr>
                        <a:t> RRD</a:t>
                      </a:r>
                      <a:endParaRPr lang="pl-PL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>
                        <a:latin typeface="+mj-lt"/>
                      </a:endParaRPr>
                    </a:p>
                  </a:txBody>
                  <a:tcPr/>
                </a:tc>
              </a:tr>
              <a:tr h="950387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j-lt"/>
                        </a:rPr>
                        <a:t>178a§1 </a:t>
                      </a:r>
                      <a:r>
                        <a:rPr lang="pl-PL" sz="1400" dirty="0" err="1" smtClean="0">
                          <a:latin typeface="+mj-lt"/>
                        </a:rPr>
                        <a:t>kk</a:t>
                      </a:r>
                      <a:endParaRPr lang="pl-PL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j-lt"/>
                        </a:rPr>
                        <a:t>178a§2 </a:t>
                      </a:r>
                      <a:r>
                        <a:rPr lang="pl-PL" sz="1400" dirty="0" err="1" smtClean="0">
                          <a:latin typeface="+mj-lt"/>
                        </a:rPr>
                        <a:t>kk</a:t>
                      </a:r>
                      <a:endParaRPr lang="pl-PL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j-lt"/>
                        </a:rPr>
                        <a:t>87§1 </a:t>
                      </a:r>
                      <a:r>
                        <a:rPr lang="pl-PL" sz="1400" dirty="0" err="1" smtClean="0">
                          <a:latin typeface="+mj-lt"/>
                        </a:rPr>
                        <a:t>kw</a:t>
                      </a:r>
                      <a:endParaRPr lang="pl-PL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j-lt"/>
                        </a:rPr>
                        <a:t>87§2 </a:t>
                      </a:r>
                      <a:r>
                        <a:rPr lang="pl-PL" sz="1400" dirty="0" err="1" smtClean="0">
                          <a:latin typeface="+mj-lt"/>
                        </a:rPr>
                        <a:t>kw</a:t>
                      </a:r>
                      <a:endParaRPr lang="pl-PL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j-lt"/>
                        </a:rPr>
                        <a:t>178a§1 </a:t>
                      </a:r>
                      <a:r>
                        <a:rPr lang="pl-PL" sz="1400" dirty="0" err="1" smtClean="0">
                          <a:latin typeface="+mj-lt"/>
                        </a:rPr>
                        <a:t>kk</a:t>
                      </a:r>
                      <a:endParaRPr lang="pl-PL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j-lt"/>
                        </a:rPr>
                        <a:t>178a§2 </a:t>
                      </a:r>
                      <a:r>
                        <a:rPr lang="pl-PL" sz="1400" dirty="0" err="1" smtClean="0">
                          <a:latin typeface="+mj-lt"/>
                        </a:rPr>
                        <a:t>kk</a:t>
                      </a:r>
                      <a:endParaRPr lang="pl-PL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j-lt"/>
                        </a:rPr>
                        <a:t>87§1 </a:t>
                      </a:r>
                      <a:r>
                        <a:rPr lang="pl-PL" sz="1400" dirty="0" err="1" smtClean="0">
                          <a:latin typeface="+mj-lt"/>
                        </a:rPr>
                        <a:t>kw</a:t>
                      </a:r>
                      <a:endParaRPr lang="pl-PL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j-lt"/>
                        </a:rPr>
                        <a:t>87§2 </a:t>
                      </a:r>
                      <a:r>
                        <a:rPr lang="pl-PL" sz="1400" dirty="0" err="1" smtClean="0">
                          <a:latin typeface="+mj-lt"/>
                        </a:rPr>
                        <a:t>kw</a:t>
                      </a:r>
                      <a:endParaRPr lang="pl-PL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950387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>
                          <a:latin typeface="+mj-lt"/>
                        </a:rPr>
                        <a:t>126</a:t>
                      </a:r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>
                          <a:latin typeface="+mj-lt"/>
                        </a:rPr>
                        <a:t>160</a:t>
                      </a:r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>
                          <a:latin typeface="+mj-lt"/>
                        </a:rPr>
                        <a:t>39</a:t>
                      </a:r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>
                          <a:latin typeface="+mj-lt"/>
                        </a:rPr>
                        <a:t>11</a:t>
                      </a:r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>
                          <a:latin typeface="+mj-lt"/>
                        </a:rPr>
                        <a:t>53</a:t>
                      </a:r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>
                          <a:latin typeface="+mj-lt"/>
                        </a:rPr>
                        <a:t>20</a:t>
                      </a:r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>
                          <a:latin typeface="+mj-lt"/>
                        </a:rPr>
                        <a:t>29</a:t>
                      </a:r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>
                          <a:latin typeface="+mj-lt"/>
                        </a:rPr>
                        <a:t>2</a:t>
                      </a:r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</a:tr>
              <a:tr h="950387">
                <a:tc gridSpan="2">
                  <a:txBody>
                    <a:bodyPr/>
                    <a:lstStyle/>
                    <a:p>
                      <a:pPr algn="ctr"/>
                      <a:r>
                        <a:rPr lang="pl-PL" sz="2400" b="1" i="1" dirty="0" smtClean="0">
                          <a:solidFill>
                            <a:srgbClr val="002060"/>
                          </a:solidFill>
                          <a:latin typeface="+mj-lt"/>
                        </a:rPr>
                        <a:t>Razem - 286</a:t>
                      </a:r>
                      <a:endParaRPr lang="pl-PL" sz="2400" b="1" i="1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2400" b="1" i="1" dirty="0" smtClean="0">
                          <a:solidFill>
                            <a:srgbClr val="002060"/>
                          </a:solidFill>
                          <a:latin typeface="+mj-lt"/>
                        </a:rPr>
                        <a:t>Razem - 50</a:t>
                      </a:r>
                      <a:endParaRPr lang="pl-PL" sz="2400" b="1" i="1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2400" b="1" i="1" dirty="0" smtClean="0">
                          <a:solidFill>
                            <a:srgbClr val="002060"/>
                          </a:solidFill>
                          <a:latin typeface="+mj-lt"/>
                        </a:rPr>
                        <a:t>Razem - 73</a:t>
                      </a:r>
                      <a:endParaRPr lang="pl-PL" sz="2400" b="1" i="1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2400" b="1" i="1" dirty="0" smtClean="0">
                          <a:solidFill>
                            <a:srgbClr val="002060"/>
                          </a:solidFill>
                          <a:latin typeface="+mj-lt"/>
                        </a:rPr>
                        <a:t>Razem -</a:t>
                      </a:r>
                      <a:r>
                        <a:rPr lang="pl-PL" sz="2400" b="1" i="1" baseline="0" dirty="0" smtClean="0">
                          <a:solidFill>
                            <a:srgbClr val="002060"/>
                          </a:solidFill>
                          <a:latin typeface="+mj-lt"/>
                        </a:rPr>
                        <a:t> 31</a:t>
                      </a:r>
                      <a:endParaRPr lang="pl-PL" sz="2400" b="1" i="1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 sz="24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42852"/>
            <a:ext cx="9001156" cy="78581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>
                <a:solidFill>
                  <a:srgbClr val="002060"/>
                </a:solidFill>
              </a:rPr>
              <a:t>Efekty pracy policjantów Referatu Ruchu Drogowego</a:t>
            </a:r>
            <a:endParaRPr lang="pl-PL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89293121"/>
              </p:ext>
            </p:extLst>
          </p:nvPr>
        </p:nvGraphicFramePr>
        <p:xfrm>
          <a:off x="214313" y="1143000"/>
          <a:ext cx="8472488" cy="370840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5643571"/>
                <a:gridCol w="282891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</a:rPr>
                        <a:t>Przeprowadzono kontroli drogowych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  <a:latin typeface="+mj-lt"/>
                        </a:rPr>
                        <a:t>11 614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</a:rPr>
                        <a:t>Ujawniono wykroczeń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  <a:latin typeface="+mj-lt"/>
                        </a:rPr>
                        <a:t>3 921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</a:rPr>
                        <a:t>Ukarano mandatami karnymi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  <a:latin typeface="+mj-lt"/>
                        </a:rPr>
                        <a:t>3 069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</a:rPr>
                        <a:t>Skierowano wniosków o ukaranie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  <a:latin typeface="+mj-lt"/>
                        </a:rPr>
                        <a:t>165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</a:rPr>
                        <a:t>Pouczono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  <a:latin typeface="+mj-lt"/>
                        </a:rPr>
                        <a:t>698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</a:rPr>
                        <a:t>Zatrzymano praw jazdy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  <a:latin typeface="+mj-lt"/>
                        </a:rPr>
                        <a:t>67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</a:rPr>
                        <a:t>Zatrzymano dowodów rejestracyjnych 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  <a:latin typeface="+mj-lt"/>
                        </a:rPr>
                        <a:t>443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</a:rPr>
                        <a:t>Legitymowano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  <a:latin typeface="+mj-lt"/>
                        </a:rPr>
                        <a:t>12 373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</a:rPr>
                        <a:t>Ujawniono zakazów sądowych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  <a:latin typeface="+mj-lt"/>
                        </a:rPr>
                        <a:t>12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</a:rPr>
                        <a:t>Obsługa zdarzeń drogowych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>
                          <a:solidFill>
                            <a:srgbClr val="7E0263"/>
                          </a:solidFill>
                          <a:latin typeface="+mj-lt"/>
                        </a:rPr>
                        <a:t>596 godz.</a:t>
                      </a:r>
                      <a:endParaRPr lang="pl-PL" b="1" dirty="0">
                        <a:solidFill>
                          <a:srgbClr val="7E0263"/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500034" y="5143512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C00000"/>
                </a:solidFill>
                <a:latin typeface="+mj-lt"/>
              </a:rPr>
              <a:t>Zastosowane środki oddziaływania pozakarnego stanowią 18% ogółu ujawnionych wykroczeń.</a:t>
            </a:r>
            <a:endParaRPr lang="pl-PL" b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7554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pl-PL" sz="2400" b="1" dirty="0" smtClean="0">
                <a:solidFill>
                  <a:schemeClr val="accent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Przez cały rok na drogach naszego powiatu prowadzone były działania mające na celu:</a:t>
            </a:r>
            <a:endParaRPr lang="pl-PL" sz="2400" b="1" dirty="0">
              <a:solidFill>
                <a:schemeClr val="accent1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pl-PL" sz="1600" b="1" dirty="0" smtClean="0">
                <a:solidFill>
                  <a:schemeClr val="accent4">
                    <a:lumMod val="75000"/>
                  </a:schemeClr>
                </a:solidFill>
              </a:rPr>
              <a:t>Eliminowanie z ruchu drogowego kierujących pojazdami znajdujących się pod wpływem alkoholu lub środka działającego podobnie do alkoholu w działaniach:</a:t>
            </a:r>
          </a:p>
          <a:p>
            <a:pPr>
              <a:buFont typeface="Wingdings" pitchFamily="2" charset="2"/>
              <a:buChar char="v"/>
            </a:pPr>
            <a:endParaRPr lang="pl-PL" sz="1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endParaRPr lang="pl-PL" sz="1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endParaRPr lang="pl-PL" sz="1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endParaRPr lang="pl-PL" sz="1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pl-PL" sz="1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endParaRPr lang="pl-PL" sz="1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endParaRPr lang="pl-PL" sz="1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endParaRPr lang="pl-PL" sz="16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pl-PL" sz="1600" b="1" dirty="0" smtClean="0">
                <a:solidFill>
                  <a:schemeClr val="accent4">
                    <a:lumMod val="75000"/>
                  </a:schemeClr>
                </a:solidFill>
              </a:rPr>
              <a:t>Ujawniania kierujących przekraczających dopuszczalną prędkość jazdy                         w działaniach:</a:t>
            </a:r>
            <a:endParaRPr lang="pl-PL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357290" y="2357430"/>
          <a:ext cx="342902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„Alkohol  i  narkotyki”</a:t>
                      </a:r>
                      <a:endParaRPr lang="pl-PL" dirty="0"/>
                    </a:p>
                  </a:txBody>
                  <a:tcPr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3131840" y="3356992"/>
          <a:ext cx="342902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„Trzeźwy </a:t>
                      </a:r>
                      <a:r>
                        <a:rPr lang="pl-PL" baseline="0" dirty="0" smtClean="0"/>
                        <a:t> poranek”</a:t>
                      </a:r>
                      <a:endParaRPr lang="pl-PL" dirty="0"/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2643174" y="4786322"/>
          <a:ext cx="271464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46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„Prędkość”</a:t>
                      </a:r>
                      <a:endParaRPr lang="pl-PL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857232"/>
            <a:ext cx="8229600" cy="78581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pl-PL" sz="2400" b="1" dirty="0" smtClean="0">
                <a:solidFill>
                  <a:schemeClr val="accent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Przez cały rok na drogach powiatu prowadzone były wzmożone działania w celu:</a:t>
            </a:r>
            <a:endParaRPr lang="pl-PL" sz="2400" b="1" dirty="0">
              <a:solidFill>
                <a:schemeClr val="accent1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l-PL" sz="1400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Ograniczenia liczby wypadków drogowych z udziałem niechronionych użytkowników ruchu drogowego</a:t>
            </a:r>
          </a:p>
          <a:p>
            <a:pPr>
              <a:buFont typeface="Wingdings" pitchFamily="2" charset="2"/>
              <a:buChar char="Ø"/>
            </a:pPr>
            <a:endParaRPr lang="pl-PL" sz="1400" i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pl-PL" sz="1400" i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pl-PL" sz="1400" i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pl-PL" sz="1400" i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pl-PL" sz="1400" i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pl-PL" sz="1400" i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pl-PL" sz="1400" i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pl-PL" sz="1400" i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pl-PL" sz="1400" i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pl-PL" sz="1400" i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pl-PL" sz="1400" i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pl-PL" sz="1400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Egzekwowanie jazdy w pasach bezpieczeństwa</a:t>
            </a:r>
            <a:endParaRPr lang="pl-PL" sz="1400" i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Elipsa 9"/>
          <p:cNvSpPr/>
          <p:nvPr/>
        </p:nvSpPr>
        <p:spPr>
          <a:xfrm>
            <a:off x="714348" y="2571744"/>
            <a:ext cx="3214710" cy="1000132"/>
          </a:xfrm>
          <a:prstGeom prst="ellipse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1285852" y="2857496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„Niechronieni”</a:t>
            </a:r>
            <a:endParaRPr lang="pl-PL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Elipsa 11"/>
          <p:cNvSpPr/>
          <p:nvPr/>
        </p:nvSpPr>
        <p:spPr>
          <a:xfrm>
            <a:off x="3143240" y="3500438"/>
            <a:ext cx="3000396" cy="785818"/>
          </a:xfrm>
          <a:prstGeom prst="ellips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ole tekstowe 12"/>
          <p:cNvSpPr txBox="1"/>
          <p:nvPr/>
        </p:nvSpPr>
        <p:spPr>
          <a:xfrm>
            <a:off x="3857620" y="3714752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„Pieszy”</a:t>
            </a:r>
            <a:endParaRPr lang="pl-PL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4" name="Elipsa 13"/>
          <p:cNvSpPr/>
          <p:nvPr/>
        </p:nvSpPr>
        <p:spPr>
          <a:xfrm>
            <a:off x="714348" y="3714752"/>
            <a:ext cx="2357454" cy="1071570"/>
          </a:xfrm>
          <a:prstGeom prst="ellipse">
            <a:avLst/>
          </a:prstGeom>
          <a:gradFill>
            <a:gsLst>
              <a:gs pos="0">
                <a:srgbClr val="03D4A8"/>
              </a:gs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ole tekstowe 14"/>
          <p:cNvSpPr txBox="1"/>
          <p:nvPr/>
        </p:nvSpPr>
        <p:spPr>
          <a:xfrm>
            <a:off x="928662" y="4143380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FFC000"/>
                </a:solidFill>
                <a:latin typeface="Arial Black" pitchFamily="34" charset="0"/>
              </a:rPr>
              <a:t>„Ferie 2012”</a:t>
            </a:r>
            <a:endParaRPr lang="pl-PL" dirty="0">
              <a:solidFill>
                <a:srgbClr val="FFC000"/>
              </a:solidFill>
              <a:latin typeface="Arial Black" pitchFamily="34" charset="0"/>
            </a:endParaRPr>
          </a:p>
        </p:txBody>
      </p:sp>
      <p:sp>
        <p:nvSpPr>
          <p:cNvPr id="16" name="Elipsa 15"/>
          <p:cNvSpPr/>
          <p:nvPr/>
        </p:nvSpPr>
        <p:spPr>
          <a:xfrm>
            <a:off x="4357686" y="2428868"/>
            <a:ext cx="3786214" cy="928694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/>
          <p:cNvSpPr txBox="1"/>
          <p:nvPr/>
        </p:nvSpPr>
        <p:spPr>
          <a:xfrm>
            <a:off x="4786314" y="2643182"/>
            <a:ext cx="328611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pl-PL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</a:rPr>
              <a:t>Bezpieczne wakacje 2012</a:t>
            </a:r>
            <a:endParaRPr lang="pl-PL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</a:endParaRPr>
          </a:p>
        </p:txBody>
      </p:sp>
      <p:sp>
        <p:nvSpPr>
          <p:cNvPr id="18" name="Elipsa 17"/>
          <p:cNvSpPr/>
          <p:nvPr/>
        </p:nvSpPr>
        <p:spPr>
          <a:xfrm>
            <a:off x="5072066" y="4000504"/>
            <a:ext cx="3714744" cy="1000132"/>
          </a:xfrm>
          <a:prstGeom prst="ellipse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5214942" y="4286256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pl-PL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„Bezpieczna droga do szkoły”</a:t>
            </a:r>
            <a:endParaRPr lang="pl-PL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Prostokąt zaokrąglony 19"/>
          <p:cNvSpPr/>
          <p:nvPr/>
        </p:nvSpPr>
        <p:spPr>
          <a:xfrm>
            <a:off x="1928794" y="5572140"/>
            <a:ext cx="3286148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2500298" y="5643578"/>
            <a:ext cx="235745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„Pasy”</a:t>
            </a:r>
            <a:endParaRPr lang="pl-PL" b="1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62865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l-PL" sz="2000" b="1" dirty="0" smtClean="0">
                <a:solidFill>
                  <a:schemeClr val="accent6"/>
                </a:solidFill>
              </a:rPr>
              <a:t>Ujawniania i eliminowania nieprawidłowości z wykonywaniem transportu drogowego osób i rzeczy:</a:t>
            </a:r>
            <a:endParaRPr lang="pl-PL" sz="2000" b="1" dirty="0">
              <a:solidFill>
                <a:schemeClr val="accent6"/>
              </a:solidFill>
            </a:endParaRPr>
          </a:p>
        </p:txBody>
      </p:sp>
      <p:sp>
        <p:nvSpPr>
          <p:cNvPr id="9" name="Elipsa 8"/>
          <p:cNvSpPr/>
          <p:nvPr/>
        </p:nvSpPr>
        <p:spPr>
          <a:xfrm>
            <a:off x="3419872" y="4365104"/>
            <a:ext cx="2786082" cy="12858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Elipsa 9"/>
          <p:cNvSpPr/>
          <p:nvPr/>
        </p:nvSpPr>
        <p:spPr>
          <a:xfrm>
            <a:off x="214282" y="1643050"/>
            <a:ext cx="2786082" cy="128588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1071538" y="2071678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„BUS”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4139952" y="4725144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„TRUCK”</a:t>
            </a:r>
            <a:endParaRPr lang="pl-PL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Mariusz\Moje dokumenty\Moje obrazy\2069376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000240"/>
            <a:ext cx="2879731" cy="1930756"/>
          </a:xfrm>
          <a:prstGeom prst="rect">
            <a:avLst/>
          </a:prstGeom>
          <a:noFill/>
        </p:spPr>
      </p:pic>
      <p:pic>
        <p:nvPicPr>
          <p:cNvPr id="1027" name="Picture 3" descr="C:\Documents and Settings\Mariusz\Moje dokumenty\Moje obrazy\bez tytuł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500570"/>
            <a:ext cx="2497090" cy="1671606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pc="3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LOGISTYKA</a:t>
            </a:r>
            <a:endParaRPr lang="pl-PL" spc="3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98" name="Picture 2" descr="C:\Documents and Settings\Mariusz\Moje dokumenty\Moje obrazy\180px-POL_policja_korpus_logistyka_COL_svg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50" y="2986881"/>
            <a:ext cx="1714500" cy="228600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 smtClean="0">
                <a:solidFill>
                  <a:schemeClr val="accent1">
                    <a:lumMod val="50000"/>
                  </a:schemeClr>
                </a:solidFill>
              </a:rPr>
              <a:t>TRANSPORT</a:t>
            </a:r>
            <a:endParaRPr lang="pl-PL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0100" y="2357430"/>
            <a:ext cx="7500990" cy="332422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l-PL" sz="3200" dirty="0" smtClean="0">
                <a:latin typeface="+mj-lt"/>
              </a:rPr>
              <a:t>   </a:t>
            </a:r>
            <a:r>
              <a:rPr lang="pl-PL" sz="3600" dirty="0" smtClean="0">
                <a:latin typeface="+mj-lt"/>
              </a:rPr>
              <a:t>W 2012 roku Komenda Powiatowa Policji w Kolbuszowej eksploatowała </a:t>
            </a:r>
            <a:br>
              <a:rPr lang="pl-PL" sz="3600" dirty="0" smtClean="0">
                <a:latin typeface="+mj-lt"/>
              </a:rPr>
            </a:br>
            <a:r>
              <a:rPr lang="pl-PL" sz="3600" b="1" dirty="0" smtClean="0">
                <a:latin typeface="+mj-lt"/>
              </a:rPr>
              <a:t>20 samochodów </a:t>
            </a:r>
            <a:r>
              <a:rPr lang="pl-PL" sz="3600" dirty="0" smtClean="0">
                <a:latin typeface="+mj-lt"/>
              </a:rPr>
              <a:t>oraz </a:t>
            </a:r>
            <a:r>
              <a:rPr lang="pl-PL" sz="3600" b="1" dirty="0" smtClean="0">
                <a:latin typeface="+mj-lt"/>
              </a:rPr>
              <a:t>1 łódź</a:t>
            </a:r>
            <a:r>
              <a:rPr lang="pl-PL" sz="3600" dirty="0" smtClean="0">
                <a:latin typeface="+mj-lt"/>
              </a:rPr>
              <a:t>. </a:t>
            </a:r>
            <a:br>
              <a:rPr lang="pl-PL" sz="3600" dirty="0" smtClean="0">
                <a:latin typeface="+mj-lt"/>
              </a:rPr>
            </a:br>
            <a:r>
              <a:rPr lang="pl-PL" sz="3600" dirty="0" smtClean="0">
                <a:latin typeface="+mj-lt"/>
              </a:rPr>
              <a:t>Pojazdy służbowe przejechały </a:t>
            </a:r>
            <a:br>
              <a:rPr lang="pl-PL" sz="3600" dirty="0" smtClean="0">
                <a:latin typeface="+mj-lt"/>
              </a:rPr>
            </a:br>
            <a:r>
              <a:rPr lang="pl-PL" sz="3600" dirty="0" smtClean="0">
                <a:latin typeface="+mj-lt"/>
              </a:rPr>
              <a:t>łącznie </a:t>
            </a:r>
            <a:r>
              <a:rPr lang="pl-PL" sz="3600" b="1" dirty="0" smtClean="0">
                <a:latin typeface="+mj-lt"/>
              </a:rPr>
              <a:t>307 873 </a:t>
            </a:r>
            <a:r>
              <a:rPr lang="pl-PL" sz="3600" dirty="0" smtClean="0">
                <a:latin typeface="+mj-lt"/>
              </a:rPr>
              <a:t>km</a:t>
            </a:r>
            <a:r>
              <a:rPr lang="pl-PL" sz="3600" dirty="0" smtClean="0"/>
              <a:t>.</a:t>
            </a:r>
            <a:endParaRPr lang="pl-PL" sz="3600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WSPÓŁPRACA Z ADMINISTRACJĄ RZĄDOWĄ</a:t>
            </a:r>
            <a:br>
              <a:rPr lang="pl-PL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pl-PL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I SAMORZĄDOWĄ </a:t>
            </a:r>
            <a:endParaRPr lang="pl-PL" sz="28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148" name="Picture 4" descr="C:\Documents and Settings\Mariusz\Moje dokumenty\Moje obrazy\herb Kolbuszow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214554"/>
            <a:ext cx="1046168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 descr="Plik:POL gmina Cmolas COA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2285992"/>
            <a:ext cx="1106036" cy="1274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1" name="Picture 7" descr="C:\Documents and Settings\Mariusz\Moje dokumenty\Moje obrazy\herb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2000240"/>
            <a:ext cx="1525716" cy="1804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3" name="Picture 9" descr="Plik:POL Dzikowiec COA.sv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2285992"/>
            <a:ext cx="1101574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5" name="Picture 11" descr="Plik:POL Raniżów COA.sv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15272" y="2357430"/>
            <a:ext cx="1000100" cy="1188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7" name="Picture 13" descr="Herb  Miasto i Gmina Kolbuszow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488" y="2214554"/>
            <a:ext cx="1095376" cy="1314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Prostokąt 11"/>
          <p:cNvSpPr/>
          <p:nvPr/>
        </p:nvSpPr>
        <p:spPr>
          <a:xfrm>
            <a:off x="3357554" y="4000504"/>
            <a:ext cx="4572000" cy="203132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pl-PL" b="1" i="1" dirty="0" smtClean="0">
                <a:solidFill>
                  <a:srgbClr val="7E0263"/>
                </a:solidFill>
              </a:rPr>
              <a:t> STAROSTA KOLBUSZOWSKI</a:t>
            </a:r>
            <a:endParaRPr lang="pl-PL" b="1" dirty="0" smtClean="0">
              <a:solidFill>
                <a:srgbClr val="7E0263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pl-PL" b="1" i="1" dirty="0" smtClean="0">
                <a:solidFill>
                  <a:srgbClr val="7E0263"/>
                </a:solidFill>
              </a:rPr>
              <a:t> BURMISTRZ KOLBUSZOWEJ</a:t>
            </a:r>
            <a:endParaRPr lang="pl-PL" b="1" dirty="0" smtClean="0">
              <a:solidFill>
                <a:srgbClr val="7E0263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pl-PL" b="1" i="1" dirty="0" smtClean="0">
                <a:solidFill>
                  <a:srgbClr val="7E0263"/>
                </a:solidFill>
              </a:rPr>
              <a:t> WÓJT GMINY CMOLAS</a:t>
            </a:r>
            <a:endParaRPr lang="pl-PL" b="1" dirty="0" smtClean="0">
              <a:solidFill>
                <a:srgbClr val="7E0263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pl-PL" b="1" i="1" dirty="0" smtClean="0">
                <a:solidFill>
                  <a:srgbClr val="7E0263"/>
                </a:solidFill>
              </a:rPr>
              <a:t> WÓJT GMINY MAJDAN KRÓLEWSKI</a:t>
            </a:r>
            <a:endParaRPr lang="pl-PL" b="1" dirty="0" smtClean="0">
              <a:solidFill>
                <a:srgbClr val="7E0263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pl-PL" b="1" i="1" dirty="0" smtClean="0">
                <a:solidFill>
                  <a:srgbClr val="7E0263"/>
                </a:solidFill>
              </a:rPr>
              <a:t> WÓJT GMINY DZIKOWIEC</a:t>
            </a:r>
            <a:endParaRPr lang="pl-PL" b="1" dirty="0" smtClean="0">
              <a:solidFill>
                <a:srgbClr val="7E0263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pl-PL" b="1" i="1" dirty="0" smtClean="0">
                <a:solidFill>
                  <a:srgbClr val="7E0263"/>
                </a:solidFill>
              </a:rPr>
              <a:t> WÓJT GMINY RANIŻÓW</a:t>
            </a:r>
            <a:endParaRPr lang="pl-PL" b="1" dirty="0" smtClean="0">
              <a:solidFill>
                <a:srgbClr val="7E0263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pl-PL" b="1" i="1" dirty="0" smtClean="0">
                <a:solidFill>
                  <a:srgbClr val="7E0263"/>
                </a:solidFill>
              </a:rPr>
              <a:t> WÓJT GMINY NIWISKA</a:t>
            </a:r>
            <a:endParaRPr lang="pl-PL" b="1" dirty="0">
              <a:solidFill>
                <a:srgbClr val="7E0263"/>
              </a:solidFill>
            </a:endParaRPr>
          </a:p>
        </p:txBody>
      </p:sp>
      <p:pic>
        <p:nvPicPr>
          <p:cNvPr id="2050" name="Picture 2" descr="C:\Documents and Settings\Mariusz\Pulpit\logo_4.jpg"/>
          <p:cNvPicPr>
            <a:picLocks noGrp="1" noChangeAspect="1" noChangeArrowheads="1"/>
          </p:cNvPicPr>
          <p:nvPr>
            <p:ph idx="1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5786" y="3929066"/>
            <a:ext cx="2214578" cy="2205758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846980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 smtClean="0">
                <a:solidFill>
                  <a:schemeClr val="accent1">
                    <a:lumMod val="50000"/>
                  </a:schemeClr>
                </a:solidFill>
              </a:rPr>
              <a:t>WSPÓŁPRACA  Z  INSTYTUCJAMI</a:t>
            </a:r>
            <a:endParaRPr lang="pl-P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pl-PL" sz="2800" b="1" dirty="0" smtClean="0">
                <a:solidFill>
                  <a:srgbClr val="7E0263"/>
                </a:solidFill>
              </a:rPr>
              <a:t>Sąd i Prokuratura Rejonowa w Kolbuszowej</a:t>
            </a:r>
          </a:p>
          <a:p>
            <a:r>
              <a:rPr lang="pl-PL" sz="2800" b="1" dirty="0" smtClean="0">
                <a:solidFill>
                  <a:srgbClr val="7E0263"/>
                </a:solidFill>
              </a:rPr>
              <a:t>Komenda Powiatowa Państwowej Straży Pożarnej</a:t>
            </a:r>
          </a:p>
          <a:p>
            <a:r>
              <a:rPr lang="pl-PL" sz="2800" b="1" dirty="0" smtClean="0">
                <a:solidFill>
                  <a:srgbClr val="7E0263"/>
                </a:solidFill>
              </a:rPr>
              <a:t>Placówka Żandarmerii Wojskowej w Nowej Dębie</a:t>
            </a:r>
          </a:p>
          <a:p>
            <a:r>
              <a:rPr lang="pl-PL" sz="2800" b="1" dirty="0" smtClean="0">
                <a:solidFill>
                  <a:srgbClr val="7E0263"/>
                </a:solidFill>
              </a:rPr>
              <a:t>Powiatowy Inspektorat Ochrony Środowiska </a:t>
            </a:r>
          </a:p>
          <a:p>
            <a:r>
              <a:rPr lang="pl-PL" sz="2800" b="1" dirty="0" smtClean="0">
                <a:solidFill>
                  <a:srgbClr val="7E0263"/>
                </a:solidFill>
              </a:rPr>
              <a:t>Powiatowa Stacja Sanitarno-Epidemiologiczna</a:t>
            </a:r>
          </a:p>
          <a:p>
            <a:r>
              <a:rPr lang="pl-PL" sz="2800" b="1" dirty="0" smtClean="0">
                <a:solidFill>
                  <a:srgbClr val="7E0263"/>
                </a:solidFill>
              </a:rPr>
              <a:t>Powiatowy Inspektorat Weterynarii</a:t>
            </a:r>
          </a:p>
          <a:p>
            <a:r>
              <a:rPr lang="pl-PL" sz="2800" b="1" dirty="0" smtClean="0">
                <a:solidFill>
                  <a:srgbClr val="7E0263"/>
                </a:solidFill>
              </a:rPr>
              <a:t>Straż Miejska w Kolbuszowej</a:t>
            </a:r>
          </a:p>
          <a:p>
            <a:r>
              <a:rPr lang="pl-PL" sz="2800" b="1" dirty="0" smtClean="0">
                <a:solidFill>
                  <a:srgbClr val="7E0263"/>
                </a:solidFill>
              </a:rPr>
              <a:t>Inspekcja Transportu Drogowego w Rzeszowie</a:t>
            </a:r>
            <a:endParaRPr lang="pl-PL" sz="2800" b="1" dirty="0">
              <a:solidFill>
                <a:srgbClr val="7E0263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l-PL" sz="3600" b="1" dirty="0" smtClean="0">
                <a:solidFill>
                  <a:srgbClr val="002060"/>
                </a:solidFill>
                <a:latin typeface="+mj-lt"/>
              </a:rPr>
              <a:t>NAJWAŻNIEJSZE  KIERUNKI  PRACY </a:t>
            </a:r>
            <a:br>
              <a:rPr lang="pl-PL" sz="3600" b="1" dirty="0" smtClean="0">
                <a:solidFill>
                  <a:srgbClr val="002060"/>
                </a:solidFill>
                <a:latin typeface="+mj-lt"/>
              </a:rPr>
            </a:br>
            <a:r>
              <a:rPr lang="pl-PL" sz="3600" b="1" dirty="0" smtClean="0">
                <a:solidFill>
                  <a:srgbClr val="002060"/>
                </a:solidFill>
                <a:latin typeface="+mj-lt"/>
              </a:rPr>
              <a:t>JEDNOSTKI  NA  2013  ROK.</a:t>
            </a:r>
            <a:endParaRPr lang="pl-PL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77500" lnSpcReduction="20000"/>
          </a:bodyPr>
          <a:lstStyle/>
          <a:p>
            <a:r>
              <a:rPr lang="pl-PL" dirty="0" smtClean="0">
                <a:solidFill>
                  <a:srgbClr val="7E0263"/>
                </a:solidFill>
              </a:rPr>
              <a:t>Utrzymanie poczucia bezpieczeństwa i satysfakcji społecznej mieszkańców powiatu.</a:t>
            </a:r>
          </a:p>
          <a:p>
            <a:r>
              <a:rPr lang="pl-PL" dirty="0" smtClean="0">
                <a:solidFill>
                  <a:srgbClr val="7E0263"/>
                </a:solidFill>
              </a:rPr>
              <a:t>Ograniczenie przestępstw pospolitych najbardziej uciążliwych dla społeczeństwa oraz poprawa efektów wykrywczych.</a:t>
            </a:r>
          </a:p>
          <a:p>
            <a:r>
              <a:rPr lang="pl-PL" dirty="0">
                <a:solidFill>
                  <a:srgbClr val="7E0263"/>
                </a:solidFill>
              </a:rPr>
              <a:t>Poprawa </a:t>
            </a:r>
            <a:r>
              <a:rPr lang="pl-PL" dirty="0" smtClean="0">
                <a:solidFill>
                  <a:srgbClr val="7E0263"/>
                </a:solidFill>
              </a:rPr>
              <a:t>wskaźników w zakresie zwalczania Przestępczości Gospodarczej </a:t>
            </a:r>
            <a:br>
              <a:rPr lang="pl-PL" dirty="0" smtClean="0">
                <a:solidFill>
                  <a:srgbClr val="7E0263"/>
                </a:solidFill>
              </a:rPr>
            </a:br>
            <a:r>
              <a:rPr lang="pl-PL" dirty="0" smtClean="0">
                <a:solidFill>
                  <a:srgbClr val="7E0263"/>
                </a:solidFill>
              </a:rPr>
              <a:t>i Korupcyjnej.</a:t>
            </a:r>
          </a:p>
          <a:p>
            <a:r>
              <a:rPr lang="pl-PL" dirty="0" smtClean="0">
                <a:solidFill>
                  <a:srgbClr val="7E0263"/>
                </a:solidFill>
              </a:rPr>
              <a:t>Podwyższenie efektywności  w zakresie zatrzymań sprawców przestępstw na gorącym uczynku.</a:t>
            </a:r>
          </a:p>
          <a:p>
            <a:r>
              <a:rPr lang="pl-PL" dirty="0" smtClean="0">
                <a:solidFill>
                  <a:srgbClr val="7E0263"/>
                </a:solidFill>
              </a:rPr>
              <a:t>Poprawa wskaźników dotyczących zabezpieczeń majątkowych                         i odzyskiwania mienia.</a:t>
            </a:r>
          </a:p>
          <a:p>
            <a:r>
              <a:rPr lang="pl-PL" dirty="0" smtClean="0">
                <a:solidFill>
                  <a:srgbClr val="7E0263"/>
                </a:solidFill>
              </a:rPr>
              <a:t>Zwiększenie efektywności poszukiwań osób poszukiwanych listami gończymi.</a:t>
            </a:r>
          </a:p>
          <a:p>
            <a:r>
              <a:rPr lang="pl-PL" dirty="0" smtClean="0">
                <a:solidFill>
                  <a:srgbClr val="7E0263"/>
                </a:solidFill>
              </a:rPr>
              <a:t>Utrzymanie </a:t>
            </a:r>
            <a:r>
              <a:rPr lang="pl-PL" dirty="0">
                <a:solidFill>
                  <a:srgbClr val="7E0263"/>
                </a:solidFill>
              </a:rPr>
              <a:t>bezpieczeństwa na drogach powiatu kolbuszowskiego</a:t>
            </a:r>
            <a:r>
              <a:rPr lang="pl-PL" dirty="0" smtClean="0">
                <a:solidFill>
                  <a:srgbClr val="7E0263"/>
                </a:solidFill>
              </a:rPr>
              <a:t>.</a:t>
            </a:r>
          </a:p>
          <a:p>
            <a:r>
              <a:rPr lang="pl-PL" dirty="0" smtClean="0">
                <a:solidFill>
                  <a:srgbClr val="7E0263"/>
                </a:solidFill>
              </a:rPr>
              <a:t>Zwiększenie liczby policjantów pełniących bezpośrednio służbę na drogach.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nergetyczny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6726</TotalTime>
  <Words>838</Words>
  <Application>Microsoft Office PowerPoint</Application>
  <PresentationFormat>Pokaz na ekranie (4:3)</PresentationFormat>
  <Paragraphs>276</Paragraphs>
  <Slides>29</Slides>
  <Notes>5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0" baseType="lpstr">
      <vt:lpstr>Przepływ</vt:lpstr>
      <vt:lpstr>KOMENDA POWIATOWA POLICJI  W  KOLBUSZOWEJ</vt:lpstr>
      <vt:lpstr>Powiat kolbuszowski jest jednym z bezpieczniejszych rejonów województwa podkarpackiego. Wskaźnik zagrożenia w 2012 r. przestępczością na 10 tys. mieszkańców wyniósł 124,3 - przy średniej wojewódzkiej 179,2.</vt:lpstr>
      <vt:lpstr> WYKRYWALNOŚĆ PRZESTĘPSTW W  2012  ROKU</vt:lpstr>
      <vt:lpstr>WYKRYWALNOŚĆ  WYBRANYCH PRZESTĘPSTW KRYMINALNYCH</vt:lpstr>
      <vt:lpstr>WYKRYWALNOŚĆ  WYBRANYCH PRZESTĘPSTW KRYMINALNYCH</vt:lpstr>
      <vt:lpstr>Skuteczność poszukiwania osób w 2012 roku</vt:lpstr>
      <vt:lpstr>PREWENCJA</vt:lpstr>
      <vt:lpstr>ZESTAWIENIE STATYSTYCZNE OSIĄGNIĘTYCH WARTOŚCI DOTYCZĄCYCH CZASU REAKCJI NA ZDARZENIE</vt:lpstr>
      <vt:lpstr>LICZBA  SKIEROWANYCH  POLICJANTÓW  DO  SŁUŻB  PATROLOWYCH i OBCHODOWYCH</vt:lpstr>
      <vt:lpstr>ZESTAWIENIE  WYKROCZEŃ UJAWNIONYCH  NA TERENIE  POWIATU  KOLBUSZOWSKIEGO</vt:lpstr>
      <vt:lpstr>Wybrane kategorie ujawnionych wykroczeń</vt:lpstr>
      <vt:lpstr>W KPP Kolbuszowa w 2012 roku  zarejestrowano 84 nieletnich, w tym:</vt:lpstr>
      <vt:lpstr>Programy prewencyjne i akcje  prowadzone na terenie powiatu kolbuszowskiego</vt:lpstr>
      <vt:lpstr>RUCH  DROGOWY</vt:lpstr>
      <vt:lpstr>Ogólne  dane  o  wypadkach  i  ich  ofiarach</vt:lpstr>
      <vt:lpstr>Ilość wypadków w poszczególnych gminach</vt:lpstr>
      <vt:lpstr>Wypadki  drogowe  w  powiecie  kolbuszowskim  w  latach  2003 - 2012</vt:lpstr>
      <vt:lpstr>Skutki  wypadków  drogowych  w  powiecie kolbuszowskim  w  latach  2003-2012</vt:lpstr>
      <vt:lpstr>Slajd 19</vt:lpstr>
      <vt:lpstr>Nietrzeźwość kierujących</vt:lpstr>
      <vt:lpstr>Efekty pracy policjantów Referatu Ruchu Drogowego</vt:lpstr>
      <vt:lpstr>Przez cały rok na drogach naszego powiatu prowadzone były działania mające na celu:</vt:lpstr>
      <vt:lpstr>Przez cały rok na drogach powiatu prowadzone były wzmożone działania w celu:</vt:lpstr>
      <vt:lpstr>Slajd 24</vt:lpstr>
      <vt:lpstr>LOGISTYKA</vt:lpstr>
      <vt:lpstr>TRANSPORT</vt:lpstr>
      <vt:lpstr>WSPÓŁPRACA Z ADMINISTRACJĄ RZĄDOWĄ  I SAMORZĄDOWĄ </vt:lpstr>
      <vt:lpstr>WSPÓŁPRACA  Z  INSTYTUCJAMI</vt:lpstr>
      <vt:lpstr>NAJWAŻNIEJSZE  KIERUNKI  PRACY  JEDNOSTKI  NA  2013  ROK.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Mariusz</dc:creator>
  <cp:lastModifiedBy>JolantaSkubiszTęcza</cp:lastModifiedBy>
  <cp:revision>411</cp:revision>
  <dcterms:created xsi:type="dcterms:W3CDTF">2010-01-18T15:13:21Z</dcterms:created>
  <dcterms:modified xsi:type="dcterms:W3CDTF">2013-02-04T13:39:45Z</dcterms:modified>
</cp:coreProperties>
</file>